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  <p:sldMasterId id="2147483670" r:id="rId3"/>
  </p:sldMasterIdLst>
  <p:notesMasterIdLst>
    <p:notesMasterId r:id="rId18"/>
  </p:notesMasterIdLst>
  <p:sldIdLst>
    <p:sldId id="287" r:id="rId4"/>
    <p:sldId id="270" r:id="rId5"/>
    <p:sldId id="273" r:id="rId6"/>
    <p:sldId id="274" r:id="rId7"/>
    <p:sldId id="275" r:id="rId8"/>
    <p:sldId id="276" r:id="rId9"/>
    <p:sldId id="278" r:id="rId10"/>
    <p:sldId id="284" r:id="rId11"/>
    <p:sldId id="285" r:id="rId12"/>
    <p:sldId id="286" r:id="rId13"/>
    <p:sldId id="279" r:id="rId14"/>
    <p:sldId id="281" r:id="rId15"/>
    <p:sldId id="289" r:id="rId16"/>
    <p:sldId id="283" r:id="rId17"/>
  </p:sldIdLst>
  <p:sldSz cx="9144000" cy="5143500" type="screen16x9"/>
  <p:notesSz cx="6858000" cy="9144000"/>
  <p:embeddedFontLst>
    <p:embeddedFont>
      <p:font typeface="Futura Lt BT" panose="020B0402020204020303" pitchFamily="34" charset="0"/>
      <p:regular r:id="rId19"/>
      <p:italic r:id="rId20"/>
    </p:embeddedFont>
    <p:embeddedFont>
      <p:font typeface="Poppins" panose="020B0604020202020204" charset="0"/>
      <p:regular r:id="rId21"/>
      <p:bold r:id="rId22"/>
      <p:italic r:id="rId23"/>
      <p:boldItalic r:id="rId24"/>
    </p:embeddedFont>
    <p:embeddedFont>
      <p:font typeface="Futura BdCn BT" panose="020B0706020204020204" pitchFamily="34" charset="0"/>
      <p:regular r:id="rId25"/>
    </p:embeddedFont>
    <p:embeddedFont>
      <p:font typeface="Open Sans" panose="020B0604020202020204" charset="0"/>
      <p:regular r:id="rId26"/>
      <p:bold r:id="rId27"/>
      <p:italic r:id="rId28"/>
      <p:boldItalic r:id="rId29"/>
    </p:embeddedFont>
    <p:embeddedFont>
      <p:font typeface="Futura Hv BT" panose="020B0702020204020204" pitchFamily="34" charset="0"/>
      <p:regular r:id="rId30"/>
      <p:italic r:id="rId31"/>
    </p:embeddedFont>
    <p:embeddedFont>
      <p:font typeface="Futura Bk BT" panose="020B0502020204020303" pitchFamily="34" charset="0"/>
      <p:regular r:id="rId32"/>
      <p:italic r:id="rId33"/>
    </p:embeddedFont>
    <p:embeddedFont>
      <p:font typeface="Carme" panose="020B0604020202020204" charset="0"/>
      <p:regular r:id="rId34"/>
    </p:embeddedFont>
    <p:embeddedFont>
      <p:font typeface="PT Sans Narrow" panose="020B0604020202020204" charset="0"/>
      <p:regular r:id="rId35"/>
      <p:bold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1515"/>
    <a:srgbClr val="040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30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Shape 32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7053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88240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929511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3838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2222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4449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0425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7148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34251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9932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197902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4465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hape 11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Shape 1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Shape 13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4" name="Shape 14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Shape 15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" name="Shape 16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7" name="Shape 17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Shape 18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603250" y="235744"/>
            <a:ext cx="82914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03250" y="990600"/>
            <a:ext cx="4071900" cy="3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5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5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360"/>
              </a:spcBef>
              <a:spcAft>
                <a:spcPts val="36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2"/>
          </p:nvPr>
        </p:nvSpPr>
        <p:spPr>
          <a:xfrm>
            <a:off x="4827588" y="990600"/>
            <a:ext cx="4073400" cy="3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5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5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360"/>
              </a:spcBef>
              <a:spcAft>
                <a:spcPts val="36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250825" y="4830366"/>
            <a:ext cx="3462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dt" idx="10"/>
          </p:nvPr>
        </p:nvSpPr>
        <p:spPr>
          <a:xfrm>
            <a:off x="603250" y="4830366"/>
            <a:ext cx="10668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ftr" idx="11"/>
          </p:nvPr>
        </p:nvSpPr>
        <p:spPr>
          <a:xfrm>
            <a:off x="1671638" y="4830366"/>
            <a:ext cx="40704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250825" y="4830366"/>
            <a:ext cx="3462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dt" idx="10"/>
          </p:nvPr>
        </p:nvSpPr>
        <p:spPr>
          <a:xfrm>
            <a:off x="603250" y="4830366"/>
            <a:ext cx="10668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ftr" idx="11"/>
          </p:nvPr>
        </p:nvSpPr>
        <p:spPr>
          <a:xfrm>
            <a:off x="1671638" y="4830366"/>
            <a:ext cx="40704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BDF2"/>
              </a:gs>
              <a:gs pos="2000">
                <a:srgbClr val="00BDF2"/>
              </a:gs>
              <a:gs pos="20000">
                <a:srgbClr val="00B3F0"/>
              </a:gs>
              <a:gs pos="75000">
                <a:srgbClr val="0066B3"/>
              </a:gs>
              <a:gs pos="100000">
                <a:srgbClr val="00478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Shape 100" descr="citi-r_2c-blu_pos_rg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57950" y="3695700"/>
            <a:ext cx="1838325" cy="1264442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>
            <a:spLocks noGrp="1"/>
          </p:cNvSpPr>
          <p:nvPr>
            <p:ph type="subTitle" idx="1"/>
          </p:nvPr>
        </p:nvSpPr>
        <p:spPr>
          <a:xfrm>
            <a:off x="603250" y="1047750"/>
            <a:ext cx="82218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E7F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93E7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320"/>
              </a:spcBef>
              <a:spcAft>
                <a:spcPts val="32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ctrTitle"/>
          </p:nvPr>
        </p:nvSpPr>
        <p:spPr>
          <a:xfrm>
            <a:off x="603250" y="679847"/>
            <a:ext cx="8210700" cy="3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2"/>
          </p:nvPr>
        </p:nvSpPr>
        <p:spPr>
          <a:xfrm>
            <a:off x="625475" y="2084785"/>
            <a:ext cx="69486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5000"/>
              </a:lnSpc>
              <a:spcBef>
                <a:spcPts val="135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95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95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95000"/>
              </a:lnSpc>
              <a:spcBef>
                <a:spcPts val="320"/>
              </a:spcBef>
              <a:spcAft>
                <a:spcPts val="32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603250" y="235744"/>
            <a:ext cx="82914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250825" y="4830366"/>
            <a:ext cx="3462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03250" y="4830366"/>
            <a:ext cx="10668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1671638" y="4830366"/>
            <a:ext cx="40704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ivider">
  <p:cSld name="Section Divider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03250" y="2216535"/>
            <a:ext cx="82914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rgbClr val="00BDF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250825" y="4830366"/>
            <a:ext cx="3462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dt" idx="10"/>
          </p:nvPr>
        </p:nvSpPr>
        <p:spPr>
          <a:xfrm>
            <a:off x="603250" y="4830366"/>
            <a:ext cx="10668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ftr" idx="11"/>
          </p:nvPr>
        </p:nvSpPr>
        <p:spPr>
          <a:xfrm>
            <a:off x="1671638" y="4830366"/>
            <a:ext cx="40704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Slide">
  <p:cSld name="Quote Slide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BDF2"/>
              </a:gs>
              <a:gs pos="20000">
                <a:srgbClr val="00B3F0"/>
              </a:gs>
              <a:gs pos="75000">
                <a:srgbClr val="0066B3"/>
              </a:gs>
              <a:gs pos="100000">
                <a:srgbClr val="00478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" name="Shape 116"/>
          <p:cNvGrpSpPr/>
          <p:nvPr/>
        </p:nvGrpSpPr>
        <p:grpSpPr>
          <a:xfrm>
            <a:off x="367726" y="293242"/>
            <a:ext cx="925209" cy="461629"/>
            <a:chOff x="-3315972" y="-924674"/>
            <a:chExt cx="6411702" cy="4278300"/>
          </a:xfrm>
        </p:grpSpPr>
        <p:sp>
          <p:nvSpPr>
            <p:cNvPr id="117" name="Shape 117"/>
            <p:cNvSpPr/>
            <p:nvPr/>
          </p:nvSpPr>
          <p:spPr>
            <a:xfrm>
              <a:off x="-3315972" y="-924674"/>
              <a:ext cx="2256600" cy="4278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lnTo>
                    <a:pt x="66158" y="0"/>
                  </a:lnTo>
                  <a:lnTo>
                    <a:pt x="120000" y="0"/>
                  </a:lnTo>
                  <a:lnTo>
                    <a:pt x="106828" y="12000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Shape 118"/>
            <p:cNvSpPr/>
            <p:nvPr/>
          </p:nvSpPr>
          <p:spPr>
            <a:xfrm>
              <a:off x="839130" y="-924674"/>
              <a:ext cx="2256600" cy="4278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lnTo>
                    <a:pt x="66158" y="0"/>
                  </a:lnTo>
                  <a:lnTo>
                    <a:pt x="120000" y="0"/>
                  </a:lnTo>
                  <a:lnTo>
                    <a:pt x="106828" y="12000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" name="Shape 119"/>
          <p:cNvGrpSpPr/>
          <p:nvPr/>
        </p:nvGrpSpPr>
        <p:grpSpPr>
          <a:xfrm rot="10800000">
            <a:off x="7911796" y="4069268"/>
            <a:ext cx="925209" cy="461629"/>
            <a:chOff x="-3315972" y="-924674"/>
            <a:chExt cx="6411702" cy="4278300"/>
          </a:xfrm>
        </p:grpSpPr>
        <p:sp>
          <p:nvSpPr>
            <p:cNvPr id="120" name="Shape 120"/>
            <p:cNvSpPr/>
            <p:nvPr/>
          </p:nvSpPr>
          <p:spPr>
            <a:xfrm>
              <a:off x="-3315972" y="-924674"/>
              <a:ext cx="2256600" cy="4278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lnTo>
                    <a:pt x="66158" y="0"/>
                  </a:lnTo>
                  <a:lnTo>
                    <a:pt x="120000" y="0"/>
                  </a:lnTo>
                  <a:lnTo>
                    <a:pt x="106828" y="12000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Shape 121"/>
            <p:cNvSpPr/>
            <p:nvPr/>
          </p:nvSpPr>
          <p:spPr>
            <a:xfrm>
              <a:off x="839130" y="-924674"/>
              <a:ext cx="2256600" cy="4278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lnTo>
                    <a:pt x="66158" y="0"/>
                  </a:lnTo>
                  <a:lnTo>
                    <a:pt x="120000" y="0"/>
                  </a:lnTo>
                  <a:lnTo>
                    <a:pt x="106828" y="12000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2" name="Shape 122" descr="citi-r_2c-blu_pos_rg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297863" y="4774406"/>
            <a:ext cx="526257" cy="36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1684338" y="925116"/>
            <a:ext cx="5419800" cy="28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5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95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95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95000"/>
              </a:lnSpc>
              <a:spcBef>
                <a:spcPts val="320"/>
              </a:spcBef>
              <a:spcAft>
                <a:spcPts val="32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2"/>
          </p:nvPr>
        </p:nvSpPr>
        <p:spPr>
          <a:xfrm>
            <a:off x="1674813" y="3796013"/>
            <a:ext cx="5457300" cy="5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5000"/>
              </a:lnSpc>
              <a:spcBef>
                <a:spcPts val="1500"/>
              </a:spcBef>
              <a:spcAft>
                <a:spcPts val="0"/>
              </a:spcAft>
              <a:buClr>
                <a:srgbClr val="00BDF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BDF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95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95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95000"/>
              </a:lnSpc>
              <a:spcBef>
                <a:spcPts val="320"/>
              </a:spcBef>
              <a:spcAft>
                <a:spcPts val="32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250825" y="4830366"/>
            <a:ext cx="3462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dt" idx="10"/>
          </p:nvPr>
        </p:nvSpPr>
        <p:spPr>
          <a:xfrm>
            <a:off x="603250" y="4830366"/>
            <a:ext cx="10668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ftr" idx="11"/>
          </p:nvPr>
        </p:nvSpPr>
        <p:spPr>
          <a:xfrm>
            <a:off x="1671638" y="4830366"/>
            <a:ext cx="40704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2335624" y="1833337"/>
            <a:ext cx="6405617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imes New Roman"/>
              <a:buNone/>
              <a:defRPr sz="2700" b="0" i="0" u="none" strike="noStrike" cap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9pPr>
          </a:lstStyle>
          <a:p>
            <a:endParaRPr/>
          </a:p>
        </p:txBody>
      </p:sp>
      <p:sp>
        <p:nvSpPr>
          <p:cNvPr id="122" name="Shape 122"/>
          <p:cNvSpPr/>
          <p:nvPr/>
        </p:nvSpPr>
        <p:spPr>
          <a:xfrm>
            <a:off x="0" y="2333625"/>
            <a:ext cx="9144000" cy="2809875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31151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ustom Layout">
  <p:cSld name="4_Custom Layou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2335622" y="273846"/>
            <a:ext cx="6508127" cy="5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45700" rIns="457200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316257" y="1177120"/>
            <a:ext cx="4118216" cy="3582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body" idx="2"/>
          </p:nvPr>
        </p:nvSpPr>
        <p:spPr>
          <a:xfrm>
            <a:off x="4711629" y="1177121"/>
            <a:ext cx="4132121" cy="2333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Shape 143"/>
          <p:cNvSpPr>
            <a:spLocks noGrp="1"/>
          </p:cNvSpPr>
          <p:nvPr>
            <p:ph type="pic" idx="3"/>
          </p:nvPr>
        </p:nvSpPr>
        <p:spPr>
          <a:xfrm>
            <a:off x="4711212" y="3593306"/>
            <a:ext cx="4132385" cy="1166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0969" marR="0" lvl="1" indent="-1285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7663" marR="0" lvl="2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200150" marR="0" lvl="3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543050" marR="0" lvl="4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ftr" idx="11"/>
          </p:nvPr>
        </p:nvSpPr>
        <p:spPr>
          <a:xfrm>
            <a:off x="2335623" y="4851779"/>
            <a:ext cx="3086100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871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2335624" y="1833337"/>
            <a:ext cx="6405617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  <a:defRPr sz="270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9pPr>
          </a:lstStyle>
          <a:p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0" y="2333625"/>
            <a:ext cx="9144000" cy="2809875"/>
          </a:xfrm>
          <a:prstGeom prst="rect">
            <a:avLst/>
          </a:prstGeom>
          <a:solidFill>
            <a:schemeClr val="dk2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956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2335622" y="283061"/>
            <a:ext cx="6508127" cy="5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2335623" y="901178"/>
            <a:ext cx="3319517" cy="2544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52" name="Shape 152"/>
          <p:cNvSpPr txBox="1">
            <a:spLocks noGrp="1"/>
          </p:cNvSpPr>
          <p:nvPr>
            <p:ph type="body" idx="2"/>
          </p:nvPr>
        </p:nvSpPr>
        <p:spPr>
          <a:xfrm>
            <a:off x="5823458" y="839762"/>
            <a:ext cx="3020292" cy="262634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3" name="Shape 153"/>
          <p:cNvSpPr>
            <a:spLocks noGrp="1"/>
          </p:cNvSpPr>
          <p:nvPr>
            <p:ph type="pic" idx="3"/>
          </p:nvPr>
        </p:nvSpPr>
        <p:spPr>
          <a:xfrm>
            <a:off x="2335823" y="3663574"/>
            <a:ext cx="3319317" cy="1106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0969" marR="0" lvl="1" indent="-1285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7663" marR="0" lvl="2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200150" marR="0" lvl="3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543050" marR="0" lvl="4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4" name="Shape 154"/>
          <p:cNvSpPr txBox="1">
            <a:spLocks noGrp="1"/>
          </p:cNvSpPr>
          <p:nvPr>
            <p:ph type="body" idx="4"/>
          </p:nvPr>
        </p:nvSpPr>
        <p:spPr>
          <a:xfrm>
            <a:off x="5823458" y="3767804"/>
            <a:ext cx="3020512" cy="982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685800" marR="0" lvl="1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5" name="Shape 155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304" cy="51435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/>
          <a:lstStyle>
            <a:lvl1pPr marL="342900" marR="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825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ftr" idx="11"/>
          </p:nvPr>
        </p:nvSpPr>
        <p:spPr>
          <a:xfrm>
            <a:off x="2335623" y="4851779"/>
            <a:ext cx="3086100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34188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bg>
      <p:bgPr>
        <a:solidFill>
          <a:schemeClr val="l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2335624" y="1833337"/>
            <a:ext cx="6405617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8A2E"/>
              </a:buClr>
              <a:buSzPts val="3600"/>
              <a:buFont typeface="Times New Roman"/>
              <a:buNone/>
              <a:defRPr sz="2700" b="0" i="0" u="none" strike="noStrike" cap="none">
                <a:solidFill>
                  <a:srgbClr val="3C8A2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9pPr>
          </a:lstStyle>
          <a:p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0" y="2333625"/>
            <a:ext cx="9144000" cy="2809875"/>
          </a:xfrm>
          <a:prstGeom prst="rect">
            <a:avLst/>
          </a:prstGeom>
          <a:solidFill>
            <a:srgbClr val="3C8A2E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44348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2335622" y="278675"/>
            <a:ext cx="6508127" cy="5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8A2E"/>
              </a:buClr>
              <a:buSzPts val="2400"/>
              <a:buFont typeface="Times New Roman"/>
              <a:buNone/>
              <a:defRPr sz="1800" b="0" i="0" u="none" strike="noStrike" cap="none">
                <a:solidFill>
                  <a:srgbClr val="3C8A2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9pPr>
          </a:lstStyle>
          <a:p>
            <a:endParaRPr/>
          </a:p>
        </p:txBody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2335623" y="944238"/>
            <a:ext cx="3319517" cy="2547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64" name="Shape 164"/>
          <p:cNvSpPr txBox="1">
            <a:spLocks noGrp="1"/>
          </p:cNvSpPr>
          <p:nvPr>
            <p:ph type="body" idx="2"/>
          </p:nvPr>
        </p:nvSpPr>
        <p:spPr>
          <a:xfrm>
            <a:off x="5823458" y="887670"/>
            <a:ext cx="3020292" cy="2612732"/>
          </a:xfrm>
          <a:prstGeom prst="rect">
            <a:avLst/>
          </a:prstGeom>
          <a:solidFill>
            <a:srgbClr val="3C8A2E"/>
          </a:solidFill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pic" idx="3"/>
          </p:nvPr>
        </p:nvSpPr>
        <p:spPr>
          <a:xfrm>
            <a:off x="2335823" y="3663574"/>
            <a:ext cx="3319317" cy="1106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0969" marR="0" lvl="1" indent="-1285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7663" marR="0" lvl="2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200150" marR="0" lvl="3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543050" marR="0" lvl="4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6" name="Shape 166"/>
          <p:cNvSpPr txBox="1">
            <a:spLocks noGrp="1"/>
          </p:cNvSpPr>
          <p:nvPr>
            <p:ph type="body" idx="4"/>
          </p:nvPr>
        </p:nvSpPr>
        <p:spPr>
          <a:xfrm>
            <a:off x="5823458" y="3767804"/>
            <a:ext cx="3020512" cy="982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3C8A2E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3C8A2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685800" marR="0" lvl="1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7" name="Shape 167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304" cy="5143500"/>
          </a:xfrm>
          <a:prstGeom prst="rect">
            <a:avLst/>
          </a:prstGeom>
          <a:solidFill>
            <a:srgbClr val="3C8A2E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/>
          <a:lstStyle>
            <a:lvl1pPr marL="342900" marR="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825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8" name="Shape 168"/>
          <p:cNvSpPr txBox="1">
            <a:spLocks noGrp="1"/>
          </p:cNvSpPr>
          <p:nvPr>
            <p:ph type="ftr" idx="11"/>
          </p:nvPr>
        </p:nvSpPr>
        <p:spPr>
          <a:xfrm>
            <a:off x="2335623" y="4851779"/>
            <a:ext cx="3086100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898170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3_Custom Layou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sldNum" idx="12"/>
          </p:nvPr>
        </p:nvSpPr>
        <p:spPr>
          <a:xfrm>
            <a:off x="8625614" y="4851779"/>
            <a:ext cx="218135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45700" rIns="457200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71" name="Shape 171"/>
          <p:cNvSpPr txBox="1">
            <a:spLocks noGrp="1"/>
          </p:cNvSpPr>
          <p:nvPr>
            <p:ph type="ftr" idx="11"/>
          </p:nvPr>
        </p:nvSpPr>
        <p:spPr>
          <a:xfrm>
            <a:off x="2335623" y="4851779"/>
            <a:ext cx="3086100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99864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354490" y="238188"/>
            <a:ext cx="8295055" cy="416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  <a:defRPr sz="21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9pPr>
          </a:lstStyle>
          <a:p>
            <a:endParaRPr/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354489" y="774106"/>
            <a:ext cx="4076629" cy="3453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19075" algn="l" rtl="0">
              <a:lnSpc>
                <a:spcPct val="90000"/>
              </a:lnSpc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19075" algn="l" rtl="0">
              <a:lnSpc>
                <a:spcPct val="90000"/>
              </a:lnSpc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o"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14313" algn="l" rtl="0">
              <a:lnSpc>
                <a:spcPct val="90000"/>
              </a:lnSpc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14313" algn="l" rtl="0">
              <a:lnSpc>
                <a:spcPct val="90000"/>
              </a:lnSpc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428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1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3336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3336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3336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5" name="Shape 175"/>
          <p:cNvSpPr txBox="1">
            <a:spLocks noGrp="1"/>
          </p:cNvSpPr>
          <p:nvPr>
            <p:ph type="body" idx="2"/>
          </p:nvPr>
        </p:nvSpPr>
        <p:spPr>
          <a:xfrm>
            <a:off x="4572915" y="774106"/>
            <a:ext cx="4076629" cy="3453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19075" algn="l" rtl="0">
              <a:lnSpc>
                <a:spcPct val="90000"/>
              </a:lnSpc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19075" algn="l" rtl="0">
              <a:lnSpc>
                <a:spcPct val="90000"/>
              </a:lnSpc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o"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14313" algn="l" rtl="0">
              <a:lnSpc>
                <a:spcPct val="90000"/>
              </a:lnSpc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14313" algn="l" rtl="0">
              <a:lnSpc>
                <a:spcPct val="90000"/>
              </a:lnSpc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6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428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1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3336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3336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3336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6" name="Shape 176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45700" rIns="457200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1755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">
  <p:cSld name="2_Title and Conten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2335622" y="283996"/>
            <a:ext cx="6508127" cy="5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26" name="Shape 126"/>
          <p:cNvSpPr>
            <a:spLocks noGrp="1"/>
          </p:cNvSpPr>
          <p:nvPr>
            <p:ph type="pic" idx="2"/>
          </p:nvPr>
        </p:nvSpPr>
        <p:spPr>
          <a:xfrm>
            <a:off x="2335823" y="3663574"/>
            <a:ext cx="3319316" cy="1106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30969" marR="0" lvl="1" indent="-1285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7663" marR="0" lvl="2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200150" marR="0" lvl="3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543050" marR="0" lvl="4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885950" marR="0" lvl="5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5823456" y="3767804"/>
            <a:ext cx="3020513" cy="982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685800" marR="0" lvl="1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3"/>
          </p:nvPr>
        </p:nvSpPr>
        <p:spPr>
          <a:xfrm>
            <a:off x="2335622" y="944237"/>
            <a:ext cx="3319517" cy="2538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4"/>
          </p:nvPr>
        </p:nvSpPr>
        <p:spPr>
          <a:xfrm>
            <a:off x="5823456" y="884084"/>
            <a:ext cx="3020293" cy="26074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sz="8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just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304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/>
          <a:lstStyle>
            <a:lvl1pPr marL="342900" marR="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825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sz="8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028700" marR="0" lvl="2" indent="-22383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8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ftr" idx="11"/>
          </p:nvPr>
        </p:nvSpPr>
        <p:spPr>
          <a:xfrm>
            <a:off x="2335623" y="4851779"/>
            <a:ext cx="3086100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9829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Shape 4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Shape 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395213" y="4253550"/>
            <a:ext cx="1525637" cy="8899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4727972"/>
            <a:ext cx="9144000" cy="415500"/>
          </a:xfrm>
          <a:prstGeom prst="rect">
            <a:avLst/>
          </a:prstGeom>
          <a:gradFill>
            <a:gsLst>
              <a:gs pos="0">
                <a:srgbClr val="00BDF2"/>
              </a:gs>
              <a:gs pos="2000">
                <a:srgbClr val="00BDF2"/>
              </a:gs>
              <a:gs pos="20000">
                <a:srgbClr val="00B3F0"/>
              </a:gs>
              <a:gs pos="75000">
                <a:srgbClr val="0066B3"/>
              </a:gs>
              <a:gs pos="100000">
                <a:srgbClr val="00478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603250" y="235744"/>
            <a:ext cx="82914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478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03250" y="990600"/>
            <a:ext cx="8298000" cy="3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95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95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95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95000"/>
              </a:lnSpc>
              <a:spcBef>
                <a:spcPts val="320"/>
              </a:spcBef>
              <a:spcAft>
                <a:spcPts val="32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250825" y="4830366"/>
            <a:ext cx="3462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4CB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>
            <a:off x="603250" y="4830366"/>
            <a:ext cx="10668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1671638" y="4830366"/>
            <a:ext cx="40704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0" name="Shape 70" descr="citi-r_2c-blu_pos_rgb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297863" y="4774406"/>
            <a:ext cx="526257" cy="3619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2335622" y="273846"/>
            <a:ext cx="6508127" cy="5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2335622" y="1369219"/>
            <a:ext cx="6508127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/>
              <a:buChar char="o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ftr" idx="11"/>
          </p:nvPr>
        </p:nvSpPr>
        <p:spPr>
          <a:xfrm>
            <a:off x="2335623" y="4851779"/>
            <a:ext cx="3086100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00" tIns="45700" rIns="457200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619567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ppt/slides/slide9.xml" TargetMode="External"/><Relationship Id="rId3" Type="http://schemas.openxmlformats.org/officeDocument/2006/relationships/hyperlink" Target="http://ppt/slides/slide4.xml" TargetMode="External"/><Relationship Id="rId7" Type="http://schemas.openxmlformats.org/officeDocument/2006/relationships/hyperlink" Target="http://ppt/slides/slide8.x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://ppt/slides/slide7.xml" TargetMode="External"/><Relationship Id="rId5" Type="http://schemas.openxmlformats.org/officeDocument/2006/relationships/hyperlink" Target="http://ppt/slides/slide6.xml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://ppt/slides/slide5.xml" TargetMode="External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ppt/slides/slide9.xml" TargetMode="External"/><Relationship Id="rId3" Type="http://schemas.openxmlformats.org/officeDocument/2006/relationships/hyperlink" Target="http://ppt/slides/slide4.xml" TargetMode="External"/><Relationship Id="rId7" Type="http://schemas.openxmlformats.org/officeDocument/2006/relationships/hyperlink" Target="http://ppt/slides/slide8.x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://ppt/slides/slide7.xml" TargetMode="External"/><Relationship Id="rId11" Type="http://schemas.openxmlformats.org/officeDocument/2006/relationships/image" Target="../media/image17.jpg"/><Relationship Id="rId5" Type="http://schemas.openxmlformats.org/officeDocument/2006/relationships/hyperlink" Target="http://ppt/slides/slide6.xml" TargetMode="External"/><Relationship Id="rId10" Type="http://schemas.openxmlformats.org/officeDocument/2006/relationships/image" Target="../media/image16.png"/><Relationship Id="rId4" Type="http://schemas.openxmlformats.org/officeDocument/2006/relationships/hyperlink" Target="http://ppt/slides/slide5.xml" TargetMode="External"/><Relationship Id="rId9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://ppt/slides/slide4.xml" TargetMode="External"/><Relationship Id="rId3" Type="http://schemas.openxmlformats.org/officeDocument/2006/relationships/hyperlink" Target="http://ppt/slides/slide5.xml" TargetMode="External"/><Relationship Id="rId7" Type="http://schemas.openxmlformats.org/officeDocument/2006/relationships/hyperlink" Target="http://ppt/slides/slide9.x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://ppt/slides/slide8.xml" TargetMode="External"/><Relationship Id="rId5" Type="http://schemas.openxmlformats.org/officeDocument/2006/relationships/hyperlink" Target="http://ppt/slides/slide7.xml" TargetMode="External"/><Relationship Id="rId4" Type="http://schemas.openxmlformats.org/officeDocument/2006/relationships/hyperlink" Target="http://ppt/slides/slide6.xml" TargetMode="External"/><Relationship Id="rId9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://ppt/slides/slide4.xml" TargetMode="External"/><Relationship Id="rId3" Type="http://schemas.openxmlformats.org/officeDocument/2006/relationships/hyperlink" Target="http://ppt/slides/slide5.xml" TargetMode="External"/><Relationship Id="rId7" Type="http://schemas.openxmlformats.org/officeDocument/2006/relationships/hyperlink" Target="http://ppt/slides/slide9.x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://ppt/slides/slide8.xml" TargetMode="External"/><Relationship Id="rId5" Type="http://schemas.openxmlformats.org/officeDocument/2006/relationships/hyperlink" Target="http://ppt/slides/slide7.xml" TargetMode="External"/><Relationship Id="rId4" Type="http://schemas.openxmlformats.org/officeDocument/2006/relationships/hyperlink" Target="http://ppt/slides/slide6.xml" TargetMode="External"/><Relationship Id="rId9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://ppt/slides/slide5.xml" TargetMode="External"/><Relationship Id="rId7" Type="http://schemas.openxmlformats.org/officeDocument/2006/relationships/hyperlink" Target="http://ppt/slides/slide9.x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://ppt/slides/slide8.xml" TargetMode="External"/><Relationship Id="rId5" Type="http://schemas.openxmlformats.org/officeDocument/2006/relationships/hyperlink" Target="http://ppt/slides/slide7.xml" TargetMode="External"/><Relationship Id="rId4" Type="http://schemas.openxmlformats.org/officeDocument/2006/relationships/hyperlink" Target="http://ppt/slides/slide6.xml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ppt/slides/slide9.xml" TargetMode="External"/><Relationship Id="rId3" Type="http://schemas.openxmlformats.org/officeDocument/2006/relationships/hyperlink" Target="http://ppt/slides/slide4.xml" TargetMode="External"/><Relationship Id="rId7" Type="http://schemas.openxmlformats.org/officeDocument/2006/relationships/hyperlink" Target="http://ppt/slides/slide8.x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://ppt/slides/slide7.xml" TargetMode="External"/><Relationship Id="rId5" Type="http://schemas.openxmlformats.org/officeDocument/2006/relationships/hyperlink" Target="http://ppt/slides/slide6.xml" TargetMode="External"/><Relationship Id="rId10" Type="http://schemas.openxmlformats.org/officeDocument/2006/relationships/image" Target="../media/image5.png"/><Relationship Id="rId4" Type="http://schemas.openxmlformats.org/officeDocument/2006/relationships/hyperlink" Target="http://ppt/slides/slide5.xml" TargetMode="Externa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ppt/slides/slide9.xml" TargetMode="External"/><Relationship Id="rId3" Type="http://schemas.openxmlformats.org/officeDocument/2006/relationships/hyperlink" Target="http://ppt/slides/slide4.xml" TargetMode="External"/><Relationship Id="rId7" Type="http://schemas.openxmlformats.org/officeDocument/2006/relationships/hyperlink" Target="http://ppt/slides/slide8.x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://ppt/slides/slide7.xml" TargetMode="External"/><Relationship Id="rId11" Type="http://schemas.openxmlformats.org/officeDocument/2006/relationships/image" Target="../media/image7.jpg"/><Relationship Id="rId5" Type="http://schemas.openxmlformats.org/officeDocument/2006/relationships/hyperlink" Target="http://ppt/slides/slide6.xml" TargetMode="External"/><Relationship Id="rId10" Type="http://schemas.openxmlformats.org/officeDocument/2006/relationships/image" Target="../media/image6.png"/><Relationship Id="rId4" Type="http://schemas.openxmlformats.org/officeDocument/2006/relationships/hyperlink" Target="http://ppt/slides/slide5.xml" TargetMode="External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ppt/slides/slide9.xml" TargetMode="External"/><Relationship Id="rId3" Type="http://schemas.openxmlformats.org/officeDocument/2006/relationships/hyperlink" Target="http://ppt/slides/slide4.xml" TargetMode="External"/><Relationship Id="rId7" Type="http://schemas.openxmlformats.org/officeDocument/2006/relationships/hyperlink" Target="http://ppt/slides/slide8.xml" TargetMode="External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://ppt/slides/slide7.xml" TargetMode="External"/><Relationship Id="rId11" Type="http://schemas.openxmlformats.org/officeDocument/2006/relationships/image" Target="../media/image9.jpg"/><Relationship Id="rId5" Type="http://schemas.openxmlformats.org/officeDocument/2006/relationships/hyperlink" Target="http://ppt/slides/slide6.xml" TargetMode="External"/><Relationship Id="rId10" Type="http://schemas.openxmlformats.org/officeDocument/2006/relationships/image" Target="../media/image8.png"/><Relationship Id="rId4" Type="http://schemas.openxmlformats.org/officeDocument/2006/relationships/hyperlink" Target="http://ppt/slides/slide5.xml" TargetMode="External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ppt/slides/slide9.xml" TargetMode="External"/><Relationship Id="rId3" Type="http://schemas.openxmlformats.org/officeDocument/2006/relationships/hyperlink" Target="http://ppt/slides/slide4.xml" TargetMode="External"/><Relationship Id="rId7" Type="http://schemas.openxmlformats.org/officeDocument/2006/relationships/hyperlink" Target="http://ppt/slides/slide8.x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://ppt/slides/slide7.xml" TargetMode="External"/><Relationship Id="rId5" Type="http://schemas.openxmlformats.org/officeDocument/2006/relationships/hyperlink" Target="http://ppt/slides/slide6.xml" TargetMode="External"/><Relationship Id="rId10" Type="http://schemas.openxmlformats.org/officeDocument/2006/relationships/image" Target="../media/image11.png"/><Relationship Id="rId4" Type="http://schemas.openxmlformats.org/officeDocument/2006/relationships/hyperlink" Target="http://ppt/slides/slide5.xml" TargetMode="External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ppt/slides/slide9.xml" TargetMode="External"/><Relationship Id="rId3" Type="http://schemas.openxmlformats.org/officeDocument/2006/relationships/hyperlink" Target="http://ppt/slides/slide4.xml" TargetMode="External"/><Relationship Id="rId7" Type="http://schemas.openxmlformats.org/officeDocument/2006/relationships/hyperlink" Target="http://ppt/slides/slide8.x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://ppt/slides/slide7.xml" TargetMode="External"/><Relationship Id="rId5" Type="http://schemas.openxmlformats.org/officeDocument/2006/relationships/hyperlink" Target="http://ppt/slides/slide6.xml" TargetMode="External"/><Relationship Id="rId10" Type="http://schemas.openxmlformats.org/officeDocument/2006/relationships/image" Target="../media/image12.png"/><Relationship Id="rId4" Type="http://schemas.openxmlformats.org/officeDocument/2006/relationships/hyperlink" Target="http://ppt/slides/slide5.xml" TargetMode="External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ppt/slides/slide9.xml" TargetMode="External"/><Relationship Id="rId3" Type="http://schemas.openxmlformats.org/officeDocument/2006/relationships/hyperlink" Target="http://ppt/slides/slide4.xml" TargetMode="External"/><Relationship Id="rId7" Type="http://schemas.openxmlformats.org/officeDocument/2006/relationships/hyperlink" Target="http://ppt/slides/slide8.x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://ppt/slides/slide7.xml" TargetMode="External"/><Relationship Id="rId5" Type="http://schemas.openxmlformats.org/officeDocument/2006/relationships/hyperlink" Target="http://ppt/slides/slide6.xml" TargetMode="External"/><Relationship Id="rId10" Type="http://schemas.openxmlformats.org/officeDocument/2006/relationships/image" Target="../media/image13.png"/><Relationship Id="rId4" Type="http://schemas.openxmlformats.org/officeDocument/2006/relationships/hyperlink" Target="http://ppt/slides/slide5.xml" TargetMode="External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ppt/slides/slide9.xml" TargetMode="External"/><Relationship Id="rId3" Type="http://schemas.openxmlformats.org/officeDocument/2006/relationships/hyperlink" Target="http://ppt/slides/slide4.xml" TargetMode="External"/><Relationship Id="rId7" Type="http://schemas.openxmlformats.org/officeDocument/2006/relationships/hyperlink" Target="http://ppt/slides/slide8.x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://ppt/slides/slide7.xml" TargetMode="External"/><Relationship Id="rId5" Type="http://schemas.openxmlformats.org/officeDocument/2006/relationships/hyperlink" Target="http://ppt/slides/slide6.xml" TargetMode="External"/><Relationship Id="rId10" Type="http://schemas.openxmlformats.org/officeDocument/2006/relationships/image" Target="../media/image14.png"/><Relationship Id="rId4" Type="http://schemas.openxmlformats.org/officeDocument/2006/relationships/hyperlink" Target="http://ppt/slides/slide5.xml" TargetMode="Externa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3892A1-B7A8-4758-907E-2C36D45B01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98" r="574"/>
          <a:stretch/>
        </p:blipFill>
        <p:spPr>
          <a:xfrm>
            <a:off x="-38135" y="0"/>
            <a:ext cx="9182135" cy="5143500"/>
          </a:xfrm>
          <a:prstGeom prst="rect">
            <a:avLst/>
          </a:prstGeom>
        </p:spPr>
      </p:pic>
      <p:pic>
        <p:nvPicPr>
          <p:cNvPr id="6" name="Picture 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134CFE3-E87F-4DF7-B1A8-11F425C97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0080" y="600735"/>
            <a:ext cx="4503840" cy="20503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81F5BE-5797-4AFE-AC21-4D8857F8669A}"/>
              </a:ext>
            </a:extLst>
          </p:cNvPr>
          <p:cNvSpPr txBox="1"/>
          <p:nvPr/>
        </p:nvSpPr>
        <p:spPr>
          <a:xfrm>
            <a:off x="2978796" y="2571750"/>
            <a:ext cx="364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i="1" dirty="0">
                <a:solidFill>
                  <a:schemeClr val="bg2">
                    <a:lumMod val="75000"/>
                  </a:schemeClr>
                </a:solidFill>
                <a:latin typeface="Futura Bk BT" panose="020B0502020204020303" pitchFamily="34" charset="0"/>
              </a:rPr>
              <a:t>“The best guide to your future”</a:t>
            </a:r>
          </a:p>
        </p:txBody>
      </p:sp>
      <p:sp>
        <p:nvSpPr>
          <p:cNvPr id="8" name="Shape 325">
            <a:extLst>
              <a:ext uri="{FF2B5EF4-FFF2-40B4-BE49-F238E27FC236}">
                <a16:creationId xmlns:a16="http://schemas.microsoft.com/office/drawing/2014/main" id="{4A21CF22-03F6-4DC0-880C-F0A8E194E0F6}"/>
              </a:ext>
            </a:extLst>
          </p:cNvPr>
          <p:cNvSpPr txBox="1"/>
          <p:nvPr/>
        </p:nvSpPr>
        <p:spPr>
          <a:xfrm>
            <a:off x="1499933" y="4620280"/>
            <a:ext cx="740465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rme"/>
              <a:buNone/>
            </a:pPr>
            <a:r>
              <a:rPr lang="fr-FR" sz="1600" b="0" i="0" u="none" strike="noStrike" cap="none" dirty="0" err="1">
                <a:solidFill>
                  <a:schemeClr val="bg2">
                    <a:lumMod val="75000"/>
                  </a:schemeClr>
                </a:solidFill>
                <a:latin typeface="Futura Bk BT" panose="020B0502020204020303" pitchFamily="34" charset="0"/>
                <a:ea typeface="Carme"/>
                <a:cs typeface="Carme"/>
                <a:sym typeface="Carme"/>
              </a:rPr>
              <a:t>Arsela</a:t>
            </a:r>
            <a:r>
              <a:rPr lang="fr-FR" sz="1600" b="0" i="0" u="none" strike="noStrike" cap="none" dirty="0">
                <a:solidFill>
                  <a:schemeClr val="bg2">
                    <a:lumMod val="75000"/>
                  </a:schemeClr>
                </a:solidFill>
                <a:latin typeface="Futura Bk BT" panose="020B0502020204020303" pitchFamily="34" charset="0"/>
                <a:ea typeface="Carme"/>
                <a:cs typeface="Carme"/>
                <a:sym typeface="Carme"/>
              </a:rPr>
              <a:t> | </a:t>
            </a:r>
            <a:r>
              <a:rPr lang="fr-FR" sz="1600" dirty="0" err="1">
                <a:solidFill>
                  <a:schemeClr val="bg2">
                    <a:lumMod val="75000"/>
                  </a:schemeClr>
                </a:solidFill>
                <a:latin typeface="Futura Bk BT" panose="020B0502020204020303" pitchFamily="34" charset="0"/>
                <a:ea typeface="Carme"/>
                <a:cs typeface="Carme"/>
                <a:sym typeface="Carme"/>
              </a:rPr>
              <a:t>Ebin</a:t>
            </a:r>
            <a:r>
              <a:rPr lang="fr-FR" sz="1600" b="0" i="0" u="none" strike="noStrike" cap="none" dirty="0">
                <a:solidFill>
                  <a:schemeClr val="bg2">
                    <a:lumMod val="75000"/>
                  </a:schemeClr>
                </a:solidFill>
                <a:latin typeface="Futura Bk BT" panose="020B0502020204020303" pitchFamily="34" charset="0"/>
                <a:ea typeface="Carme"/>
                <a:cs typeface="Carme"/>
                <a:sym typeface="Carme"/>
              </a:rPr>
              <a:t> | </a:t>
            </a:r>
            <a:r>
              <a:rPr lang="fr-FR" sz="1600" b="0" i="0" u="none" strike="noStrike" cap="none" dirty="0" err="1">
                <a:solidFill>
                  <a:schemeClr val="bg2">
                    <a:lumMod val="75000"/>
                  </a:schemeClr>
                </a:solidFill>
                <a:latin typeface="Futura Bk BT" panose="020B0502020204020303" pitchFamily="34" charset="0"/>
                <a:ea typeface="Carme"/>
                <a:cs typeface="Carme"/>
                <a:sym typeface="Carme"/>
              </a:rPr>
              <a:t>Kylene</a:t>
            </a:r>
            <a:r>
              <a:rPr lang="fr-FR" sz="1600" b="0" i="0" u="none" strike="noStrike" cap="none" dirty="0">
                <a:solidFill>
                  <a:schemeClr val="bg2">
                    <a:lumMod val="75000"/>
                  </a:schemeClr>
                </a:solidFill>
                <a:latin typeface="Futura Bk BT" panose="020B0502020204020303" pitchFamily="34" charset="0"/>
                <a:ea typeface="Carme"/>
                <a:cs typeface="Carme"/>
                <a:sym typeface="Carme"/>
              </a:rPr>
              <a:t> | Ronak | </a:t>
            </a:r>
            <a:r>
              <a:rPr lang="fr-FR" sz="1600" dirty="0">
                <a:solidFill>
                  <a:schemeClr val="bg2">
                    <a:lumMod val="75000"/>
                  </a:schemeClr>
                </a:solidFill>
                <a:latin typeface="Futura Bk BT" panose="020B0502020204020303" pitchFamily="34" charset="0"/>
                <a:ea typeface="Carme"/>
                <a:cs typeface="Carme"/>
                <a:sym typeface="Carme"/>
              </a:rPr>
              <a:t>Shirley | Susan | </a:t>
            </a:r>
            <a:r>
              <a:rPr lang="fr-FR" sz="1600" dirty="0" err="1">
                <a:solidFill>
                  <a:schemeClr val="bg2">
                    <a:lumMod val="75000"/>
                  </a:schemeClr>
                </a:solidFill>
                <a:latin typeface="Futura Bk BT" panose="020B0502020204020303" pitchFamily="34" charset="0"/>
                <a:ea typeface="Carme"/>
                <a:cs typeface="Carme"/>
                <a:sym typeface="Carme"/>
              </a:rPr>
              <a:t>Tarini</a:t>
            </a:r>
            <a:endParaRPr sz="1000" dirty="0">
              <a:solidFill>
                <a:schemeClr val="bg2">
                  <a:lumMod val="75000"/>
                </a:schemeClr>
              </a:solidFill>
              <a:latin typeface="Futura Bk BT" panose="020B05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236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>
              <a:buClr>
                <a:srgbClr val="FFFFFF"/>
              </a:buClr>
            </a:pPr>
            <a:fld id="{00000000-1234-1234-1234-123412341234}" type="slidenum">
              <a:rPr lang="fr-FR">
                <a:solidFill>
                  <a:srgbClr val="FFFFFF"/>
                </a:solidFill>
              </a:rPr>
              <a:pPr>
                <a:buClr>
                  <a:srgbClr val="FFFFFF"/>
                </a:buClr>
              </a:pPr>
              <a:t>10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1" name="Shape 361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Home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0"/>
              </a:spcBef>
              <a:buSzPts val="1200"/>
            </a:pPr>
            <a:endParaRPr sz="1200" dirty="0">
              <a:solidFill>
                <a:schemeClr val="lt2"/>
              </a:solidFill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Contents</a:t>
            </a: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endParaRPr sz="1200" dirty="0"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Executive</a:t>
            </a: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 </a:t>
            </a: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Summary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Vision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Pain Points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solidFill>
                  <a:schemeClr val="dk2"/>
                </a:solidFill>
                <a:latin typeface="Futura Bk BT" panose="020B0502020204020303" pitchFamily="34" charset="0"/>
                <a:cs typeface="Poppins"/>
                <a:sym typeface="Poppins"/>
              </a:rPr>
              <a:t>Product Mockup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Pros &amp; Cons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Action Plan</a:t>
            </a:r>
            <a:endParaRPr lang="en-US" sz="1200" dirty="0">
              <a:latin typeface="Futura Bk BT" panose="020B0502020204020303" pitchFamily="34" charset="0"/>
            </a:endParaRPr>
          </a:p>
        </p:txBody>
      </p:sp>
      <p:sp>
        <p:nvSpPr>
          <p:cNvPr id="362" name="Shape 362">
            <a:hlinkClick r:id="rId3"/>
          </p:cNvPr>
          <p:cNvSpPr/>
          <p:nvPr/>
        </p:nvSpPr>
        <p:spPr>
          <a:xfrm>
            <a:off x="1178660" y="2210591"/>
            <a:ext cx="1133133" cy="37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Shape 363">
            <a:hlinkClick r:id="rId4"/>
          </p:cNvPr>
          <p:cNvSpPr/>
          <p:nvPr/>
        </p:nvSpPr>
        <p:spPr>
          <a:xfrm>
            <a:off x="1175876" y="2473580"/>
            <a:ext cx="1231929" cy="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1167344" y="2658202"/>
            <a:ext cx="1144350" cy="1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Shape 365">
            <a:hlinkClick r:id="rId5"/>
          </p:cNvPr>
          <p:cNvSpPr/>
          <p:nvPr/>
        </p:nvSpPr>
        <p:spPr>
          <a:xfrm>
            <a:off x="1186676" y="2830885"/>
            <a:ext cx="851340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Shape 366">
            <a:hlinkClick r:id="rId6"/>
          </p:cNvPr>
          <p:cNvSpPr/>
          <p:nvPr/>
        </p:nvSpPr>
        <p:spPr>
          <a:xfrm>
            <a:off x="1161359" y="3009746"/>
            <a:ext cx="1246446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Shape 367">
            <a:hlinkClick r:id="rId7"/>
          </p:cNvPr>
          <p:cNvSpPr/>
          <p:nvPr/>
        </p:nvSpPr>
        <p:spPr>
          <a:xfrm>
            <a:off x="1178660" y="3262114"/>
            <a:ext cx="1133133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Shape 368">
            <a:hlinkClick r:id="rId8"/>
          </p:cNvPr>
          <p:cNvSpPr/>
          <p:nvPr/>
        </p:nvSpPr>
        <p:spPr>
          <a:xfrm>
            <a:off x="1178370" y="3433479"/>
            <a:ext cx="1030121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1170985" y="3609195"/>
            <a:ext cx="581477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/>
          <p:nvPr/>
        </p:nvSpPr>
        <p:spPr>
          <a:xfrm>
            <a:off x="981956" y="1985773"/>
            <a:ext cx="851340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Shape 371">
            <a:hlinkClick r:id="rId3"/>
          </p:cNvPr>
          <p:cNvSpPr/>
          <p:nvPr/>
        </p:nvSpPr>
        <p:spPr>
          <a:xfrm>
            <a:off x="981895" y="1433249"/>
            <a:ext cx="328229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981426" y="1720826"/>
            <a:ext cx="639625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989049" y="3872475"/>
            <a:ext cx="528615" cy="12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994011" y="1139872"/>
            <a:ext cx="328082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Shape 376"/>
          <p:cNvSpPr txBox="1">
            <a:spLocks noGrp="1"/>
          </p:cNvSpPr>
          <p:nvPr>
            <p:ph type="body" idx="3"/>
          </p:nvPr>
        </p:nvSpPr>
        <p:spPr>
          <a:xfrm>
            <a:off x="2335640" y="1058528"/>
            <a:ext cx="6293925" cy="390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/>
            <a:endParaRPr sz="1050" dirty="0">
              <a:solidFill>
                <a:srgbClr val="00A1DE"/>
              </a:solidFill>
            </a:endParaRPr>
          </a:p>
          <a:p>
            <a:pPr marL="0" indent="0">
              <a:spcBef>
                <a:spcPts val="0"/>
              </a:spcBef>
            </a:pPr>
            <a:endParaRPr sz="1050" b="1" dirty="0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Shape 377"/>
          <p:cNvSpPr/>
          <p:nvPr/>
        </p:nvSpPr>
        <p:spPr>
          <a:xfrm>
            <a:off x="2480924" y="2486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r>
              <a:rPr lang="fr-FR" sz="2400" b="1" dirty="0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Product </a:t>
            </a:r>
            <a:r>
              <a:rPr lang="fr-FR" sz="2400" b="1" dirty="0" err="1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Mockup</a:t>
            </a:r>
            <a:endParaRPr sz="2400" dirty="0">
              <a:solidFill>
                <a:schemeClr val="dk2"/>
              </a:solidFill>
            </a:endParaRPr>
          </a:p>
        </p:txBody>
      </p:sp>
      <p:pic>
        <p:nvPicPr>
          <p:cNvPr id="21" name="Picture 2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D24C0D-9143-471C-BDD6-9A928DA595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720" y="114089"/>
            <a:ext cx="1554338" cy="707595"/>
          </a:xfrm>
          <a:prstGeom prst="rect">
            <a:avLst/>
          </a:prstGeom>
        </p:spPr>
      </p:pic>
      <p:sp>
        <p:nvSpPr>
          <p:cNvPr id="22" name="Shape 375">
            <a:extLst>
              <a:ext uri="{FF2B5EF4-FFF2-40B4-BE49-F238E27FC236}">
                <a16:creationId xmlns:a16="http://schemas.microsoft.com/office/drawing/2014/main" id="{01EE4A88-70C2-42A6-B1C1-F783C143FFFD}"/>
              </a:ext>
            </a:extLst>
          </p:cNvPr>
          <p:cNvSpPr txBox="1"/>
          <p:nvPr/>
        </p:nvSpPr>
        <p:spPr>
          <a:xfrm>
            <a:off x="2480920" y="4851779"/>
            <a:ext cx="2507456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lvl="0">
              <a:buSzPts val="1400"/>
            </a:pPr>
            <a:r>
              <a:rPr lang="en-US" sz="600" dirty="0" err="1">
                <a:solidFill>
                  <a:srgbClr val="575757"/>
                </a:solidFill>
              </a:rPr>
              <a:t>CitiVentures</a:t>
            </a:r>
            <a:r>
              <a:rPr lang="en-US" sz="600" dirty="0">
                <a:solidFill>
                  <a:srgbClr val="575757"/>
                </a:solidFill>
              </a:rPr>
              <a:t> Innovation Challenge	</a:t>
            </a:r>
          </a:p>
          <a:p>
            <a:pPr lvl="0" indent="457200">
              <a:buSzPts val="1400"/>
            </a:pPr>
            <a:br>
              <a:rPr lang="en-US" sz="600" dirty="0">
                <a:solidFill>
                  <a:srgbClr val="575757"/>
                </a:solidFill>
              </a:rPr>
            </a:br>
            <a:endParaRPr lang="en-US" sz="600" dirty="0">
              <a:solidFill>
                <a:srgbClr val="575757"/>
              </a:solidFill>
            </a:endParaRPr>
          </a:p>
          <a:p>
            <a:pPr>
              <a:buClr>
                <a:srgbClr val="575757"/>
              </a:buClr>
              <a:buSzPts val="800"/>
            </a:pPr>
            <a:endParaRPr sz="1050" dirty="0"/>
          </a:p>
        </p:txBody>
      </p:sp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E437B22-7E38-44E3-87BA-5C9A28474B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32448" y="956220"/>
            <a:ext cx="4930808" cy="365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637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>
              <a:buClr>
                <a:srgbClr val="FFFFFF"/>
              </a:buClr>
            </a:pPr>
            <a:fld id="{00000000-1234-1234-1234-123412341234}" type="slidenum">
              <a:rPr lang="fr-FR">
                <a:solidFill>
                  <a:srgbClr val="FFFFFF"/>
                </a:solidFill>
              </a:rPr>
              <a:pPr>
                <a:buClr>
                  <a:srgbClr val="FFFFFF"/>
                </a:buClr>
              </a:pPr>
              <a:t>11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1" name="Shape 361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Home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0"/>
              </a:spcBef>
              <a:buSzPts val="1200"/>
            </a:pPr>
            <a:endParaRPr sz="1200" dirty="0">
              <a:solidFill>
                <a:schemeClr val="lt2"/>
              </a:solidFill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Contents</a:t>
            </a: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endParaRPr sz="1200" dirty="0"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Executive</a:t>
            </a: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 </a:t>
            </a: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Summary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Vision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Pain Points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Product Mockup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solidFill>
                  <a:schemeClr val="dk2"/>
                </a:solidFill>
                <a:latin typeface="Futura Bk BT" panose="020B0502020204020303" pitchFamily="34" charset="0"/>
                <a:cs typeface="Poppins"/>
              </a:rPr>
              <a:t>Pros &amp; Cons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Action Plan</a:t>
            </a:r>
            <a:endParaRPr lang="en-US" sz="1200" dirty="0">
              <a:latin typeface="Futura Bk BT" panose="020B0502020204020303" pitchFamily="34" charset="0"/>
            </a:endParaRPr>
          </a:p>
        </p:txBody>
      </p:sp>
      <p:sp>
        <p:nvSpPr>
          <p:cNvPr id="362" name="Shape 362">
            <a:hlinkClick r:id="rId3"/>
          </p:cNvPr>
          <p:cNvSpPr/>
          <p:nvPr/>
        </p:nvSpPr>
        <p:spPr>
          <a:xfrm>
            <a:off x="1178660" y="2210591"/>
            <a:ext cx="1133133" cy="37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Shape 363">
            <a:hlinkClick r:id="rId4"/>
          </p:cNvPr>
          <p:cNvSpPr/>
          <p:nvPr/>
        </p:nvSpPr>
        <p:spPr>
          <a:xfrm>
            <a:off x="1175876" y="2473580"/>
            <a:ext cx="1231929" cy="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1167344" y="2658202"/>
            <a:ext cx="1144350" cy="1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Shape 365">
            <a:hlinkClick r:id="rId5"/>
          </p:cNvPr>
          <p:cNvSpPr/>
          <p:nvPr/>
        </p:nvSpPr>
        <p:spPr>
          <a:xfrm>
            <a:off x="1186676" y="2830885"/>
            <a:ext cx="851340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Shape 366">
            <a:hlinkClick r:id="rId6"/>
          </p:cNvPr>
          <p:cNvSpPr/>
          <p:nvPr/>
        </p:nvSpPr>
        <p:spPr>
          <a:xfrm>
            <a:off x="1161359" y="3009746"/>
            <a:ext cx="1246446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Shape 367">
            <a:hlinkClick r:id="rId7"/>
          </p:cNvPr>
          <p:cNvSpPr/>
          <p:nvPr/>
        </p:nvSpPr>
        <p:spPr>
          <a:xfrm>
            <a:off x="1178660" y="3262114"/>
            <a:ext cx="1133133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Shape 368">
            <a:hlinkClick r:id="rId8"/>
          </p:cNvPr>
          <p:cNvSpPr/>
          <p:nvPr/>
        </p:nvSpPr>
        <p:spPr>
          <a:xfrm>
            <a:off x="1178370" y="3433479"/>
            <a:ext cx="1030121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1170985" y="3609195"/>
            <a:ext cx="581477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/>
          <p:nvPr/>
        </p:nvSpPr>
        <p:spPr>
          <a:xfrm>
            <a:off x="981956" y="1985773"/>
            <a:ext cx="851340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Shape 371">
            <a:hlinkClick r:id="rId3"/>
          </p:cNvPr>
          <p:cNvSpPr/>
          <p:nvPr/>
        </p:nvSpPr>
        <p:spPr>
          <a:xfrm>
            <a:off x="981895" y="1433249"/>
            <a:ext cx="328229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981426" y="1720826"/>
            <a:ext cx="639625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989049" y="3872475"/>
            <a:ext cx="528615" cy="12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994011" y="1139872"/>
            <a:ext cx="328082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Shape 376"/>
          <p:cNvSpPr txBox="1">
            <a:spLocks noGrp="1"/>
          </p:cNvSpPr>
          <p:nvPr>
            <p:ph type="body" idx="3"/>
          </p:nvPr>
        </p:nvSpPr>
        <p:spPr>
          <a:xfrm>
            <a:off x="2335640" y="1058528"/>
            <a:ext cx="6293925" cy="390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/>
            <a:endParaRPr sz="1050" dirty="0">
              <a:solidFill>
                <a:srgbClr val="00A1DE"/>
              </a:solidFill>
            </a:endParaRPr>
          </a:p>
          <a:p>
            <a:pPr marL="0" indent="0">
              <a:spcBef>
                <a:spcPts val="0"/>
              </a:spcBef>
            </a:pPr>
            <a:endParaRPr sz="1050" b="1" dirty="0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Shape 377"/>
          <p:cNvSpPr/>
          <p:nvPr/>
        </p:nvSpPr>
        <p:spPr>
          <a:xfrm>
            <a:off x="2480924" y="2486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r>
              <a:rPr lang="fr-FR" sz="2400" b="1" dirty="0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Pros &amp; Cons</a:t>
            </a:r>
            <a:endParaRPr sz="2400" dirty="0">
              <a:solidFill>
                <a:schemeClr val="dk2"/>
              </a:solidFill>
            </a:endParaRPr>
          </a:p>
        </p:txBody>
      </p:sp>
      <p:pic>
        <p:nvPicPr>
          <p:cNvPr id="21" name="Picture 2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D24C0D-9143-471C-BDD6-9A928DA595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720" y="114089"/>
            <a:ext cx="1554338" cy="707595"/>
          </a:xfrm>
          <a:prstGeom prst="rect">
            <a:avLst/>
          </a:prstGeom>
        </p:spPr>
      </p:pic>
      <p:sp>
        <p:nvSpPr>
          <p:cNvPr id="22" name="Shape 175">
            <a:extLst>
              <a:ext uri="{FF2B5EF4-FFF2-40B4-BE49-F238E27FC236}">
                <a16:creationId xmlns:a16="http://schemas.microsoft.com/office/drawing/2014/main" id="{076BBE93-FD12-40ED-9EDE-B8358AAA22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431652" y="923994"/>
            <a:ext cx="6581719" cy="36491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rgbClr val="000000"/>
                </a:solidFill>
                <a:latin typeface="Futura Bk BT" panose="020B0502020204020303" pitchFamily="34" charset="0"/>
              </a:rPr>
              <a:t>Advantages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b="1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  More holistic system than current competitors </a:t>
            </a:r>
            <a:endParaRPr sz="1400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  Real time update system</a:t>
            </a:r>
            <a:endParaRPr sz="1400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  Potential for monetization</a:t>
            </a:r>
            <a:endParaRPr sz="1400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  Spread of Citi brand name in consumer market </a:t>
            </a:r>
            <a:endParaRPr sz="1400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  Valuable </a:t>
            </a:r>
            <a:r>
              <a:rPr lang="en-US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user </a:t>
            </a:r>
            <a:r>
              <a:rPr lang="en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data can be used to improve the system/further insights</a:t>
            </a:r>
            <a:endParaRPr sz="1400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  People coming back because of community - long term sustainability </a:t>
            </a:r>
            <a:endParaRPr sz="1400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  Long term social well being - better fit for users</a:t>
            </a:r>
            <a:endParaRPr sz="1400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400" b="1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rgbClr val="000000"/>
                </a:solidFill>
                <a:latin typeface="Futura Bk BT" panose="020B0502020204020303" pitchFamily="34" charset="0"/>
              </a:rPr>
              <a:t>Gaps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b="1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  Data update and data quality challenges</a:t>
            </a:r>
            <a:endParaRPr sz="1400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  High investment cost in technology - building algorithms &amp; models</a:t>
            </a:r>
            <a:endParaRPr sz="1400" dirty="0">
              <a:solidFill>
                <a:srgbClr val="000000"/>
              </a:solidFill>
              <a:latin typeface="Futura Bk BT" panose="020B0502020204020303" pitchFamily="34" charset="0"/>
            </a:endParaRPr>
          </a:p>
          <a:p>
            <a:pPr marL="127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" sz="1400" dirty="0">
                <a:solidFill>
                  <a:srgbClr val="000000"/>
                </a:solidFill>
                <a:latin typeface="Futura Bk BT" panose="020B0502020204020303" pitchFamily="34" charset="0"/>
              </a:rPr>
              <a:t>  High maintenance cost and efforts</a:t>
            </a:r>
            <a:endParaRPr sz="1400" dirty="0">
              <a:latin typeface="Futura Bk BT" panose="020B05020202040203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B6DE84-3A64-49A4-9E1F-E486F3387CC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36542" y="1553483"/>
            <a:ext cx="118395" cy="12434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ECA6D1A-2C5A-4D36-940F-E4F781DEDD4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36541" y="1754984"/>
            <a:ext cx="118395" cy="12434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9A40440-F670-4CE5-89DB-64A543CCAC7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36541" y="1981636"/>
            <a:ext cx="118395" cy="12434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626A29F-7591-4B1E-9165-C807EAA2AC8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36541" y="2183137"/>
            <a:ext cx="118395" cy="12434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1FEED76-9826-4C5F-B4E2-CEF406DB903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28252" y="2399616"/>
            <a:ext cx="118395" cy="12434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4376CA0-15A6-4B50-B0A8-D50022C107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34954" y="2616095"/>
            <a:ext cx="118395" cy="12434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8D47D33-3AA9-4CCF-B488-51105086A0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34954" y="2827769"/>
            <a:ext cx="118395" cy="124342"/>
          </a:xfrm>
          <a:prstGeom prst="rect">
            <a:avLst/>
          </a:prstGeom>
        </p:spPr>
      </p:pic>
      <p:pic>
        <p:nvPicPr>
          <p:cNvPr id="5" name="Picture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9BFE226-CFF9-43C5-B595-DB7669BD08C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flipH="1">
            <a:off x="2524659" y="3718499"/>
            <a:ext cx="138983" cy="185311"/>
          </a:xfrm>
          <a:prstGeom prst="rect">
            <a:avLst/>
          </a:prstGeom>
        </p:spPr>
      </p:pic>
      <p:pic>
        <p:nvPicPr>
          <p:cNvPr id="33" name="Picture 3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7AD2249-C0A5-4D70-8497-82177B20FE3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flipH="1">
            <a:off x="2524658" y="3929889"/>
            <a:ext cx="138983" cy="185311"/>
          </a:xfrm>
          <a:prstGeom prst="rect">
            <a:avLst/>
          </a:prstGeom>
        </p:spPr>
      </p:pic>
      <p:pic>
        <p:nvPicPr>
          <p:cNvPr id="34" name="Picture 3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3F91DF0-530F-41B2-A8A0-E03B97D71D4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flipH="1">
            <a:off x="2524658" y="4145397"/>
            <a:ext cx="138983" cy="185311"/>
          </a:xfrm>
          <a:prstGeom prst="rect">
            <a:avLst/>
          </a:prstGeom>
        </p:spPr>
      </p:pic>
      <p:sp>
        <p:nvSpPr>
          <p:cNvPr id="32" name="Shape 375">
            <a:extLst>
              <a:ext uri="{FF2B5EF4-FFF2-40B4-BE49-F238E27FC236}">
                <a16:creationId xmlns:a16="http://schemas.microsoft.com/office/drawing/2014/main" id="{73B6C922-86E4-47E0-B9B6-09A616B6C28B}"/>
              </a:ext>
            </a:extLst>
          </p:cNvPr>
          <p:cNvSpPr txBox="1"/>
          <p:nvPr/>
        </p:nvSpPr>
        <p:spPr>
          <a:xfrm>
            <a:off x="2480920" y="4851779"/>
            <a:ext cx="2507456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lvl="0">
              <a:buSzPts val="1400"/>
            </a:pPr>
            <a:r>
              <a:rPr lang="en-US" sz="600" dirty="0" err="1">
                <a:solidFill>
                  <a:srgbClr val="575757"/>
                </a:solidFill>
              </a:rPr>
              <a:t>CitiVentures</a:t>
            </a:r>
            <a:r>
              <a:rPr lang="en-US" sz="600" dirty="0">
                <a:solidFill>
                  <a:srgbClr val="575757"/>
                </a:solidFill>
              </a:rPr>
              <a:t> Innovation Challenge	</a:t>
            </a:r>
          </a:p>
          <a:p>
            <a:pPr lvl="0" indent="457200">
              <a:buSzPts val="1400"/>
            </a:pPr>
            <a:br>
              <a:rPr lang="en-US" sz="600" dirty="0">
                <a:solidFill>
                  <a:srgbClr val="575757"/>
                </a:solidFill>
              </a:rPr>
            </a:br>
            <a:endParaRPr lang="en-US" sz="600" dirty="0">
              <a:solidFill>
                <a:srgbClr val="575757"/>
              </a:solidFill>
            </a:endParaRPr>
          </a:p>
          <a:p>
            <a:pPr>
              <a:buClr>
                <a:srgbClr val="575757"/>
              </a:buClr>
              <a:buSzPts val="800"/>
            </a:pPr>
            <a:endParaRPr sz="1050" dirty="0"/>
          </a:p>
        </p:txBody>
      </p:sp>
    </p:spTree>
    <p:extLst>
      <p:ext uri="{BB962C8B-B14F-4D97-AF65-F5344CB8AC3E}">
        <p14:creationId xmlns:p14="http://schemas.microsoft.com/office/powerpoint/2010/main" val="3577808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>
              <a:buClr>
                <a:srgbClr val="FFFFFF"/>
              </a:buClr>
            </a:pPr>
            <a:fld id="{00000000-1234-1234-1234-123412341234}" type="slidenum">
              <a:rPr lang="fr-FR">
                <a:solidFill>
                  <a:srgbClr val="FFFFFF"/>
                </a:solidFill>
              </a:rPr>
              <a:pPr>
                <a:buClr>
                  <a:srgbClr val="FFFFFF"/>
                </a:buClr>
              </a:pPr>
              <a:t>12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1" name="Shape 361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Home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0"/>
              </a:spcBef>
              <a:buSzPts val="1200"/>
            </a:pPr>
            <a:endParaRPr sz="1200" dirty="0">
              <a:solidFill>
                <a:schemeClr val="lt2"/>
              </a:solidFill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Contents</a:t>
            </a: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endParaRPr sz="1200" dirty="0"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Executive</a:t>
            </a: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 </a:t>
            </a: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Summary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Vision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Pain Points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Product Mockup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Pros &amp; Cons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solidFill>
                  <a:schemeClr val="dk2"/>
                </a:solidFill>
                <a:latin typeface="Futura Bk BT" panose="020B0502020204020303" pitchFamily="34" charset="0"/>
                <a:cs typeface="Poppins"/>
              </a:rPr>
              <a:t>Action Plan</a:t>
            </a:r>
          </a:p>
        </p:txBody>
      </p:sp>
      <p:sp>
        <p:nvSpPr>
          <p:cNvPr id="363" name="Shape 363">
            <a:hlinkClick r:id="rId3"/>
          </p:cNvPr>
          <p:cNvSpPr/>
          <p:nvPr/>
        </p:nvSpPr>
        <p:spPr>
          <a:xfrm>
            <a:off x="2006301" y="2486122"/>
            <a:ext cx="1231929" cy="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1997769" y="2670744"/>
            <a:ext cx="1144350" cy="1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Shape 365">
            <a:hlinkClick r:id="rId4"/>
          </p:cNvPr>
          <p:cNvSpPr/>
          <p:nvPr/>
        </p:nvSpPr>
        <p:spPr>
          <a:xfrm>
            <a:off x="2017101" y="2843427"/>
            <a:ext cx="851340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Shape 366">
            <a:hlinkClick r:id="rId5"/>
          </p:cNvPr>
          <p:cNvSpPr/>
          <p:nvPr/>
        </p:nvSpPr>
        <p:spPr>
          <a:xfrm>
            <a:off x="1991784" y="3022288"/>
            <a:ext cx="1246446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Shape 367">
            <a:hlinkClick r:id="rId6"/>
          </p:cNvPr>
          <p:cNvSpPr/>
          <p:nvPr/>
        </p:nvSpPr>
        <p:spPr>
          <a:xfrm>
            <a:off x="2009085" y="3274656"/>
            <a:ext cx="1133133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Shape 368">
            <a:hlinkClick r:id="rId7"/>
          </p:cNvPr>
          <p:cNvSpPr/>
          <p:nvPr/>
        </p:nvSpPr>
        <p:spPr>
          <a:xfrm>
            <a:off x="2008795" y="3446021"/>
            <a:ext cx="1030121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2001410" y="3621737"/>
            <a:ext cx="581477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/>
          <p:nvPr/>
        </p:nvSpPr>
        <p:spPr>
          <a:xfrm>
            <a:off x="1812381" y="1998315"/>
            <a:ext cx="851340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Shape 371">
            <a:hlinkClick r:id="rId8"/>
          </p:cNvPr>
          <p:cNvSpPr/>
          <p:nvPr/>
        </p:nvSpPr>
        <p:spPr>
          <a:xfrm>
            <a:off x="1493153" y="1386321"/>
            <a:ext cx="681429" cy="135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1811851" y="1733368"/>
            <a:ext cx="639625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1819474" y="3885017"/>
            <a:ext cx="528615" cy="12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994011" y="1139872"/>
            <a:ext cx="328082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Picture 2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D24C0D-9143-471C-BDD6-9A928DA595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720" y="114089"/>
            <a:ext cx="1554338" cy="707595"/>
          </a:xfrm>
          <a:prstGeom prst="rect">
            <a:avLst/>
          </a:prstGeom>
        </p:spPr>
      </p:pic>
      <p:sp>
        <p:nvSpPr>
          <p:cNvPr id="20" name="Shape 375">
            <a:extLst>
              <a:ext uri="{FF2B5EF4-FFF2-40B4-BE49-F238E27FC236}">
                <a16:creationId xmlns:a16="http://schemas.microsoft.com/office/drawing/2014/main" id="{329D44BF-73D2-4214-A098-0E39F82540C3}"/>
              </a:ext>
            </a:extLst>
          </p:cNvPr>
          <p:cNvSpPr txBox="1"/>
          <p:nvPr/>
        </p:nvSpPr>
        <p:spPr>
          <a:xfrm>
            <a:off x="2480920" y="4851779"/>
            <a:ext cx="2507456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lvl="0">
              <a:buSzPts val="1400"/>
            </a:pPr>
            <a:r>
              <a:rPr lang="en-US" sz="600" dirty="0" err="1">
                <a:solidFill>
                  <a:srgbClr val="575757"/>
                </a:solidFill>
              </a:rPr>
              <a:t>CitiVentures</a:t>
            </a:r>
            <a:r>
              <a:rPr lang="en-US" sz="600" dirty="0">
                <a:solidFill>
                  <a:srgbClr val="575757"/>
                </a:solidFill>
              </a:rPr>
              <a:t> Innovation Challenge	</a:t>
            </a:r>
          </a:p>
          <a:p>
            <a:pPr lvl="0" indent="457200">
              <a:buSzPts val="1400"/>
            </a:pPr>
            <a:br>
              <a:rPr lang="en-US" sz="600" dirty="0">
                <a:solidFill>
                  <a:srgbClr val="575757"/>
                </a:solidFill>
              </a:rPr>
            </a:br>
            <a:endParaRPr lang="en-US" sz="600" dirty="0">
              <a:solidFill>
                <a:srgbClr val="575757"/>
              </a:solidFill>
            </a:endParaRPr>
          </a:p>
          <a:p>
            <a:pPr>
              <a:buClr>
                <a:srgbClr val="575757"/>
              </a:buClr>
              <a:buSzPts val="800"/>
            </a:pPr>
            <a:endParaRPr sz="1050" dirty="0"/>
          </a:p>
        </p:txBody>
      </p:sp>
      <p:sp>
        <p:nvSpPr>
          <p:cNvPr id="22" name="Shape 377">
            <a:extLst>
              <a:ext uri="{FF2B5EF4-FFF2-40B4-BE49-F238E27FC236}">
                <a16:creationId xmlns:a16="http://schemas.microsoft.com/office/drawing/2014/main" id="{D72DD938-DF64-4480-8F21-3E1946AF2720}"/>
              </a:ext>
            </a:extLst>
          </p:cNvPr>
          <p:cNvSpPr/>
          <p:nvPr/>
        </p:nvSpPr>
        <p:spPr>
          <a:xfrm>
            <a:off x="2516051" y="2486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r>
              <a:rPr lang="fr-FR" sz="2400" b="1" dirty="0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Action Plan</a:t>
            </a:r>
            <a:endParaRPr sz="2400" dirty="0">
              <a:solidFill>
                <a:schemeClr val="dk2"/>
              </a:solidFill>
            </a:endParaRPr>
          </a:p>
        </p:txBody>
      </p:sp>
      <p:sp>
        <p:nvSpPr>
          <p:cNvPr id="23" name="Bulle ronde 22">
            <a:extLst>
              <a:ext uri="{FF2B5EF4-FFF2-40B4-BE49-F238E27FC236}">
                <a16:creationId xmlns:a16="http://schemas.microsoft.com/office/drawing/2014/main" id="{316A392E-A8B4-41D7-9F9C-CBA0A624EC54}"/>
              </a:ext>
            </a:extLst>
          </p:cNvPr>
          <p:cNvSpPr/>
          <p:nvPr/>
        </p:nvSpPr>
        <p:spPr bwMode="auto">
          <a:xfrm>
            <a:off x="3490217" y="1583728"/>
            <a:ext cx="681429" cy="681428"/>
          </a:xfrm>
          <a:prstGeom prst="wedgeEllipseCallout">
            <a:avLst>
              <a:gd name="adj1" fmla="val -1593"/>
              <a:gd name="adj2" fmla="val 65876"/>
            </a:avLst>
          </a:pr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fr-FR" sz="1500" b="1" dirty="0">
              <a:solidFill>
                <a:schemeClr val="bg1"/>
              </a:solidFill>
            </a:endParaRPr>
          </a:p>
        </p:txBody>
      </p:sp>
      <p:cxnSp>
        <p:nvCxnSpPr>
          <p:cNvPr id="28" name="Connecteur droit avec flèche 5">
            <a:extLst>
              <a:ext uri="{FF2B5EF4-FFF2-40B4-BE49-F238E27FC236}">
                <a16:creationId xmlns:a16="http://schemas.microsoft.com/office/drawing/2014/main" id="{B5F053AA-8F36-472A-9BA0-92D973559527}"/>
              </a:ext>
            </a:extLst>
          </p:cNvPr>
          <p:cNvCxnSpPr>
            <a:cxnSpLocks/>
          </p:cNvCxnSpPr>
          <p:nvPr/>
        </p:nvCxnSpPr>
        <p:spPr>
          <a:xfrm flipV="1">
            <a:off x="2950449" y="2569243"/>
            <a:ext cx="5313784" cy="35098"/>
          </a:xfrm>
          <a:prstGeom prst="straightConnector1">
            <a:avLst/>
          </a:prstGeom>
          <a:solidFill>
            <a:schemeClr val="tx2"/>
          </a:solidFill>
          <a:ln w="101600">
            <a:solidFill>
              <a:schemeClr val="tx2"/>
            </a:solidFill>
            <a:prstDash val="solid"/>
            <a:headEnd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39A2518D-FBDE-4157-A98F-4EAE7BD13EBA}"/>
              </a:ext>
            </a:extLst>
          </p:cNvPr>
          <p:cNvSpPr/>
          <p:nvPr/>
        </p:nvSpPr>
        <p:spPr>
          <a:xfrm>
            <a:off x="3446028" y="1267824"/>
            <a:ext cx="63962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4889" algn="ctr">
              <a:spcAft>
                <a:spcPts val="675"/>
              </a:spcAft>
              <a:buClr>
                <a:srgbClr val="C00000"/>
              </a:buClr>
            </a:pPr>
            <a:r>
              <a:rPr lang="en-US" sz="1200" b="1" dirty="0">
                <a:solidFill>
                  <a:schemeClr val="accent4"/>
                </a:solidFill>
                <a:latin typeface="Roboto" pitchFamily="2" charset="0"/>
                <a:ea typeface="Roboto" pitchFamily="2" charset="0"/>
              </a:rPr>
              <a:t>2018</a:t>
            </a:r>
          </a:p>
        </p:txBody>
      </p:sp>
      <p:sp>
        <p:nvSpPr>
          <p:cNvPr id="51" name="Freeform 32">
            <a:extLst>
              <a:ext uri="{FF2B5EF4-FFF2-40B4-BE49-F238E27FC236}">
                <a16:creationId xmlns:a16="http://schemas.microsoft.com/office/drawing/2014/main" id="{6A0A887D-B2C2-4F5B-8E83-C107A4E79716}"/>
              </a:ext>
            </a:extLst>
          </p:cNvPr>
          <p:cNvSpPr>
            <a:spLocks noEditPoints="1"/>
          </p:cNvSpPr>
          <p:nvPr/>
        </p:nvSpPr>
        <p:spPr bwMode="auto">
          <a:xfrm>
            <a:off x="3660353" y="1766963"/>
            <a:ext cx="327141" cy="309526"/>
          </a:xfrm>
          <a:custGeom>
            <a:avLst/>
            <a:gdLst>
              <a:gd name="T0" fmla="*/ 421 w 1558"/>
              <a:gd name="T1" fmla="*/ 715 h 1478"/>
              <a:gd name="T2" fmla="*/ 430 w 1558"/>
              <a:gd name="T3" fmla="*/ 583 h 1478"/>
              <a:gd name="T4" fmla="*/ 857 w 1558"/>
              <a:gd name="T5" fmla="*/ 592 h 1478"/>
              <a:gd name="T6" fmla="*/ 777 w 1558"/>
              <a:gd name="T7" fmla="*/ 622 h 1478"/>
              <a:gd name="T8" fmla="*/ 794 w 1558"/>
              <a:gd name="T9" fmla="*/ 747 h 1478"/>
              <a:gd name="T10" fmla="*/ 904 w 1558"/>
              <a:gd name="T11" fmla="*/ 704 h 1478"/>
              <a:gd name="T12" fmla="*/ 993 w 1558"/>
              <a:gd name="T13" fmla="*/ 704 h 1478"/>
              <a:gd name="T14" fmla="*/ 1023 w 1558"/>
              <a:gd name="T15" fmla="*/ 764 h 1478"/>
              <a:gd name="T16" fmla="*/ 1014 w 1558"/>
              <a:gd name="T17" fmla="*/ 800 h 1478"/>
              <a:gd name="T18" fmla="*/ 996 w 1558"/>
              <a:gd name="T19" fmla="*/ 827 h 1478"/>
              <a:gd name="T20" fmla="*/ 972 w 1558"/>
              <a:gd name="T21" fmla="*/ 855 h 1478"/>
              <a:gd name="T22" fmla="*/ 944 w 1558"/>
              <a:gd name="T23" fmla="*/ 880 h 1478"/>
              <a:gd name="T24" fmla="*/ 925 w 1558"/>
              <a:gd name="T25" fmla="*/ 895 h 1478"/>
              <a:gd name="T26" fmla="*/ 915 w 1558"/>
              <a:gd name="T27" fmla="*/ 903 h 1478"/>
              <a:gd name="T28" fmla="*/ 1172 w 1558"/>
              <a:gd name="T29" fmla="*/ 1009 h 1478"/>
              <a:gd name="T30" fmla="*/ 1123 w 1558"/>
              <a:gd name="T31" fmla="*/ 893 h 1478"/>
              <a:gd name="T32" fmla="*/ 1184 w 1558"/>
              <a:gd name="T33" fmla="*/ 779 h 1478"/>
              <a:gd name="T34" fmla="*/ 1174 w 1558"/>
              <a:gd name="T35" fmla="*/ 676 h 1478"/>
              <a:gd name="T36" fmla="*/ 1116 w 1558"/>
              <a:gd name="T37" fmla="*/ 612 h 1478"/>
              <a:gd name="T38" fmla="*/ 996 w 1558"/>
              <a:gd name="T39" fmla="*/ 575 h 1478"/>
              <a:gd name="T40" fmla="*/ 260 w 1558"/>
              <a:gd name="T41" fmla="*/ 288 h 1478"/>
              <a:gd name="T42" fmla="*/ 302 w 1558"/>
              <a:gd name="T43" fmla="*/ 392 h 1478"/>
              <a:gd name="T44" fmla="*/ 405 w 1558"/>
              <a:gd name="T45" fmla="*/ 435 h 1478"/>
              <a:gd name="T46" fmla="*/ 541 w 1558"/>
              <a:gd name="T47" fmla="*/ 410 h 1478"/>
              <a:gd name="T48" fmla="*/ 603 w 1558"/>
              <a:gd name="T49" fmla="*/ 318 h 1478"/>
              <a:gd name="T50" fmla="*/ 952 w 1558"/>
              <a:gd name="T51" fmla="*/ 288 h 1478"/>
              <a:gd name="T52" fmla="*/ 995 w 1558"/>
              <a:gd name="T53" fmla="*/ 392 h 1478"/>
              <a:gd name="T54" fmla="*/ 1098 w 1558"/>
              <a:gd name="T55" fmla="*/ 435 h 1478"/>
              <a:gd name="T56" fmla="*/ 1234 w 1558"/>
              <a:gd name="T57" fmla="*/ 410 h 1478"/>
              <a:gd name="T58" fmla="*/ 1295 w 1558"/>
              <a:gd name="T59" fmla="*/ 318 h 1478"/>
              <a:gd name="T60" fmla="*/ 1441 w 1558"/>
              <a:gd name="T61" fmla="*/ 178 h 1478"/>
              <a:gd name="T62" fmla="*/ 1533 w 1558"/>
              <a:gd name="T63" fmla="*/ 239 h 1478"/>
              <a:gd name="T64" fmla="*/ 1558 w 1558"/>
              <a:gd name="T65" fmla="*/ 1331 h 1478"/>
              <a:gd name="T66" fmla="*/ 1515 w 1558"/>
              <a:gd name="T67" fmla="*/ 1435 h 1478"/>
              <a:gd name="T68" fmla="*/ 1412 w 1558"/>
              <a:gd name="T69" fmla="*/ 1478 h 1478"/>
              <a:gd name="T70" fmla="*/ 64 w 1558"/>
              <a:gd name="T71" fmla="*/ 1454 h 1478"/>
              <a:gd name="T72" fmla="*/ 2 w 1558"/>
              <a:gd name="T73" fmla="*/ 1361 h 1478"/>
              <a:gd name="T74" fmla="*/ 12 w 1558"/>
              <a:gd name="T75" fmla="*/ 263 h 1478"/>
              <a:gd name="T76" fmla="*/ 89 w 1558"/>
              <a:gd name="T77" fmla="*/ 186 h 1478"/>
              <a:gd name="T78" fmla="*/ 1163 w 1558"/>
              <a:gd name="T79" fmla="*/ 0 h 1478"/>
              <a:gd name="T80" fmla="*/ 1209 w 1558"/>
              <a:gd name="T81" fmla="*/ 34 h 1478"/>
              <a:gd name="T82" fmla="*/ 1202 w 1558"/>
              <a:gd name="T83" fmla="*/ 328 h 1478"/>
              <a:gd name="T84" fmla="*/ 1088 w 1558"/>
              <a:gd name="T85" fmla="*/ 348 h 1478"/>
              <a:gd name="T86" fmla="*/ 1041 w 1558"/>
              <a:gd name="T87" fmla="*/ 314 h 1478"/>
              <a:gd name="T88" fmla="*/ 1048 w 1558"/>
              <a:gd name="T89" fmla="*/ 20 h 1478"/>
              <a:gd name="T90" fmla="*/ 394 w 1558"/>
              <a:gd name="T91" fmla="*/ 0 h 1478"/>
              <a:gd name="T92" fmla="*/ 509 w 1558"/>
              <a:gd name="T93" fmla="*/ 20 h 1478"/>
              <a:gd name="T94" fmla="*/ 516 w 1558"/>
              <a:gd name="T95" fmla="*/ 314 h 1478"/>
              <a:gd name="T96" fmla="*/ 471 w 1558"/>
              <a:gd name="T97" fmla="*/ 348 h 1478"/>
              <a:gd name="T98" fmla="*/ 356 w 1558"/>
              <a:gd name="T99" fmla="*/ 328 h 1478"/>
              <a:gd name="T100" fmla="*/ 349 w 1558"/>
              <a:gd name="T101" fmla="*/ 34 h 1478"/>
              <a:gd name="T102" fmla="*/ 394 w 1558"/>
              <a:gd name="T103" fmla="*/ 0 h 1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558" h="1478">
                <a:moveTo>
                  <a:pt x="430" y="583"/>
                </a:moveTo>
                <a:lnTo>
                  <a:pt x="305" y="634"/>
                </a:lnTo>
                <a:lnTo>
                  <a:pt x="349" y="746"/>
                </a:lnTo>
                <a:lnTo>
                  <a:pt x="421" y="715"/>
                </a:lnTo>
                <a:lnTo>
                  <a:pt x="421" y="1134"/>
                </a:lnTo>
                <a:lnTo>
                  <a:pt x="585" y="1134"/>
                </a:lnTo>
                <a:lnTo>
                  <a:pt x="585" y="584"/>
                </a:lnTo>
                <a:lnTo>
                  <a:pt x="430" y="583"/>
                </a:lnTo>
                <a:close/>
                <a:moveTo>
                  <a:pt x="963" y="574"/>
                </a:moveTo>
                <a:lnTo>
                  <a:pt x="930" y="576"/>
                </a:lnTo>
                <a:lnTo>
                  <a:pt x="893" y="582"/>
                </a:lnTo>
                <a:lnTo>
                  <a:pt x="857" y="592"/>
                </a:lnTo>
                <a:lnTo>
                  <a:pt x="824" y="603"/>
                </a:lnTo>
                <a:lnTo>
                  <a:pt x="805" y="610"/>
                </a:lnTo>
                <a:lnTo>
                  <a:pt x="789" y="617"/>
                </a:lnTo>
                <a:lnTo>
                  <a:pt x="777" y="622"/>
                </a:lnTo>
                <a:lnTo>
                  <a:pt x="750" y="634"/>
                </a:lnTo>
                <a:lnTo>
                  <a:pt x="750" y="634"/>
                </a:lnTo>
                <a:lnTo>
                  <a:pt x="793" y="747"/>
                </a:lnTo>
                <a:lnTo>
                  <a:pt x="794" y="747"/>
                </a:lnTo>
                <a:lnTo>
                  <a:pt x="815" y="737"/>
                </a:lnTo>
                <a:lnTo>
                  <a:pt x="852" y="721"/>
                </a:lnTo>
                <a:lnTo>
                  <a:pt x="878" y="711"/>
                </a:lnTo>
                <a:lnTo>
                  <a:pt x="904" y="704"/>
                </a:lnTo>
                <a:lnTo>
                  <a:pt x="930" y="699"/>
                </a:lnTo>
                <a:lnTo>
                  <a:pt x="952" y="697"/>
                </a:lnTo>
                <a:lnTo>
                  <a:pt x="974" y="699"/>
                </a:lnTo>
                <a:lnTo>
                  <a:pt x="993" y="704"/>
                </a:lnTo>
                <a:lnTo>
                  <a:pt x="1006" y="714"/>
                </a:lnTo>
                <a:lnTo>
                  <a:pt x="1015" y="727"/>
                </a:lnTo>
                <a:lnTo>
                  <a:pt x="1021" y="744"/>
                </a:lnTo>
                <a:lnTo>
                  <a:pt x="1023" y="764"/>
                </a:lnTo>
                <a:lnTo>
                  <a:pt x="1022" y="774"/>
                </a:lnTo>
                <a:lnTo>
                  <a:pt x="1021" y="782"/>
                </a:lnTo>
                <a:lnTo>
                  <a:pt x="1019" y="790"/>
                </a:lnTo>
                <a:lnTo>
                  <a:pt x="1014" y="800"/>
                </a:lnTo>
                <a:lnTo>
                  <a:pt x="1009" y="808"/>
                </a:lnTo>
                <a:lnTo>
                  <a:pt x="1004" y="816"/>
                </a:lnTo>
                <a:lnTo>
                  <a:pt x="1001" y="821"/>
                </a:lnTo>
                <a:lnTo>
                  <a:pt x="996" y="827"/>
                </a:lnTo>
                <a:lnTo>
                  <a:pt x="992" y="833"/>
                </a:lnTo>
                <a:lnTo>
                  <a:pt x="978" y="848"/>
                </a:lnTo>
                <a:lnTo>
                  <a:pt x="975" y="850"/>
                </a:lnTo>
                <a:lnTo>
                  <a:pt x="972" y="855"/>
                </a:lnTo>
                <a:lnTo>
                  <a:pt x="967" y="858"/>
                </a:lnTo>
                <a:lnTo>
                  <a:pt x="961" y="863"/>
                </a:lnTo>
                <a:lnTo>
                  <a:pt x="946" y="877"/>
                </a:lnTo>
                <a:lnTo>
                  <a:pt x="944" y="880"/>
                </a:lnTo>
                <a:lnTo>
                  <a:pt x="940" y="883"/>
                </a:lnTo>
                <a:lnTo>
                  <a:pt x="935" y="887"/>
                </a:lnTo>
                <a:lnTo>
                  <a:pt x="930" y="891"/>
                </a:lnTo>
                <a:lnTo>
                  <a:pt x="925" y="895"/>
                </a:lnTo>
                <a:lnTo>
                  <a:pt x="921" y="898"/>
                </a:lnTo>
                <a:lnTo>
                  <a:pt x="918" y="901"/>
                </a:lnTo>
                <a:lnTo>
                  <a:pt x="917" y="902"/>
                </a:lnTo>
                <a:lnTo>
                  <a:pt x="915" y="903"/>
                </a:lnTo>
                <a:lnTo>
                  <a:pt x="763" y="1033"/>
                </a:lnTo>
                <a:lnTo>
                  <a:pt x="763" y="1134"/>
                </a:lnTo>
                <a:lnTo>
                  <a:pt x="1172" y="1134"/>
                </a:lnTo>
                <a:lnTo>
                  <a:pt x="1172" y="1009"/>
                </a:lnTo>
                <a:lnTo>
                  <a:pt x="997" y="1009"/>
                </a:lnTo>
                <a:lnTo>
                  <a:pt x="1065" y="948"/>
                </a:lnTo>
                <a:lnTo>
                  <a:pt x="1096" y="920"/>
                </a:lnTo>
                <a:lnTo>
                  <a:pt x="1123" y="893"/>
                </a:lnTo>
                <a:lnTo>
                  <a:pt x="1144" y="867"/>
                </a:lnTo>
                <a:lnTo>
                  <a:pt x="1160" y="843"/>
                </a:lnTo>
                <a:lnTo>
                  <a:pt x="1175" y="811"/>
                </a:lnTo>
                <a:lnTo>
                  <a:pt x="1184" y="779"/>
                </a:lnTo>
                <a:lnTo>
                  <a:pt x="1187" y="742"/>
                </a:lnTo>
                <a:lnTo>
                  <a:pt x="1186" y="719"/>
                </a:lnTo>
                <a:lnTo>
                  <a:pt x="1181" y="696"/>
                </a:lnTo>
                <a:lnTo>
                  <a:pt x="1174" y="676"/>
                </a:lnTo>
                <a:lnTo>
                  <a:pt x="1164" y="657"/>
                </a:lnTo>
                <a:lnTo>
                  <a:pt x="1152" y="642"/>
                </a:lnTo>
                <a:lnTo>
                  <a:pt x="1139" y="628"/>
                </a:lnTo>
                <a:lnTo>
                  <a:pt x="1116" y="612"/>
                </a:lnTo>
                <a:lnTo>
                  <a:pt x="1088" y="597"/>
                </a:lnTo>
                <a:lnTo>
                  <a:pt x="1058" y="587"/>
                </a:lnTo>
                <a:lnTo>
                  <a:pt x="1028" y="580"/>
                </a:lnTo>
                <a:lnTo>
                  <a:pt x="996" y="575"/>
                </a:lnTo>
                <a:lnTo>
                  <a:pt x="963" y="574"/>
                </a:lnTo>
                <a:close/>
                <a:moveTo>
                  <a:pt x="146" y="174"/>
                </a:moveTo>
                <a:lnTo>
                  <a:pt x="260" y="174"/>
                </a:lnTo>
                <a:lnTo>
                  <a:pt x="260" y="288"/>
                </a:lnTo>
                <a:lnTo>
                  <a:pt x="262" y="318"/>
                </a:lnTo>
                <a:lnTo>
                  <a:pt x="271" y="346"/>
                </a:lnTo>
                <a:lnTo>
                  <a:pt x="284" y="370"/>
                </a:lnTo>
                <a:lnTo>
                  <a:pt x="302" y="392"/>
                </a:lnTo>
                <a:lnTo>
                  <a:pt x="324" y="410"/>
                </a:lnTo>
                <a:lnTo>
                  <a:pt x="349" y="423"/>
                </a:lnTo>
                <a:lnTo>
                  <a:pt x="376" y="432"/>
                </a:lnTo>
                <a:lnTo>
                  <a:pt x="405" y="435"/>
                </a:lnTo>
                <a:lnTo>
                  <a:pt x="460" y="435"/>
                </a:lnTo>
                <a:lnTo>
                  <a:pt x="489" y="432"/>
                </a:lnTo>
                <a:lnTo>
                  <a:pt x="516" y="423"/>
                </a:lnTo>
                <a:lnTo>
                  <a:pt x="541" y="410"/>
                </a:lnTo>
                <a:lnTo>
                  <a:pt x="563" y="392"/>
                </a:lnTo>
                <a:lnTo>
                  <a:pt x="581" y="370"/>
                </a:lnTo>
                <a:lnTo>
                  <a:pt x="595" y="346"/>
                </a:lnTo>
                <a:lnTo>
                  <a:pt x="603" y="318"/>
                </a:lnTo>
                <a:lnTo>
                  <a:pt x="605" y="288"/>
                </a:lnTo>
                <a:lnTo>
                  <a:pt x="605" y="174"/>
                </a:lnTo>
                <a:lnTo>
                  <a:pt x="952" y="174"/>
                </a:lnTo>
                <a:lnTo>
                  <a:pt x="952" y="288"/>
                </a:lnTo>
                <a:lnTo>
                  <a:pt x="955" y="318"/>
                </a:lnTo>
                <a:lnTo>
                  <a:pt x="963" y="346"/>
                </a:lnTo>
                <a:lnTo>
                  <a:pt x="976" y="370"/>
                </a:lnTo>
                <a:lnTo>
                  <a:pt x="995" y="392"/>
                </a:lnTo>
                <a:lnTo>
                  <a:pt x="1016" y="410"/>
                </a:lnTo>
                <a:lnTo>
                  <a:pt x="1041" y="423"/>
                </a:lnTo>
                <a:lnTo>
                  <a:pt x="1069" y="432"/>
                </a:lnTo>
                <a:lnTo>
                  <a:pt x="1098" y="435"/>
                </a:lnTo>
                <a:lnTo>
                  <a:pt x="1152" y="435"/>
                </a:lnTo>
                <a:lnTo>
                  <a:pt x="1181" y="432"/>
                </a:lnTo>
                <a:lnTo>
                  <a:pt x="1209" y="423"/>
                </a:lnTo>
                <a:lnTo>
                  <a:pt x="1234" y="410"/>
                </a:lnTo>
                <a:lnTo>
                  <a:pt x="1255" y="392"/>
                </a:lnTo>
                <a:lnTo>
                  <a:pt x="1273" y="370"/>
                </a:lnTo>
                <a:lnTo>
                  <a:pt x="1287" y="346"/>
                </a:lnTo>
                <a:lnTo>
                  <a:pt x="1295" y="318"/>
                </a:lnTo>
                <a:lnTo>
                  <a:pt x="1298" y="288"/>
                </a:lnTo>
                <a:lnTo>
                  <a:pt x="1298" y="174"/>
                </a:lnTo>
                <a:lnTo>
                  <a:pt x="1412" y="174"/>
                </a:lnTo>
                <a:lnTo>
                  <a:pt x="1441" y="178"/>
                </a:lnTo>
                <a:lnTo>
                  <a:pt x="1468" y="186"/>
                </a:lnTo>
                <a:lnTo>
                  <a:pt x="1494" y="199"/>
                </a:lnTo>
                <a:lnTo>
                  <a:pt x="1515" y="218"/>
                </a:lnTo>
                <a:lnTo>
                  <a:pt x="1533" y="239"/>
                </a:lnTo>
                <a:lnTo>
                  <a:pt x="1547" y="263"/>
                </a:lnTo>
                <a:lnTo>
                  <a:pt x="1555" y="292"/>
                </a:lnTo>
                <a:lnTo>
                  <a:pt x="1558" y="321"/>
                </a:lnTo>
                <a:lnTo>
                  <a:pt x="1558" y="1331"/>
                </a:lnTo>
                <a:lnTo>
                  <a:pt x="1555" y="1361"/>
                </a:lnTo>
                <a:lnTo>
                  <a:pt x="1547" y="1389"/>
                </a:lnTo>
                <a:lnTo>
                  <a:pt x="1533" y="1414"/>
                </a:lnTo>
                <a:lnTo>
                  <a:pt x="1515" y="1435"/>
                </a:lnTo>
                <a:lnTo>
                  <a:pt x="1494" y="1454"/>
                </a:lnTo>
                <a:lnTo>
                  <a:pt x="1468" y="1466"/>
                </a:lnTo>
                <a:lnTo>
                  <a:pt x="1441" y="1475"/>
                </a:lnTo>
                <a:lnTo>
                  <a:pt x="1412" y="1478"/>
                </a:lnTo>
                <a:lnTo>
                  <a:pt x="146" y="1478"/>
                </a:lnTo>
                <a:lnTo>
                  <a:pt x="117" y="1475"/>
                </a:lnTo>
                <a:lnTo>
                  <a:pt x="89" y="1466"/>
                </a:lnTo>
                <a:lnTo>
                  <a:pt x="64" y="1454"/>
                </a:lnTo>
                <a:lnTo>
                  <a:pt x="42" y="1435"/>
                </a:lnTo>
                <a:lnTo>
                  <a:pt x="24" y="1414"/>
                </a:lnTo>
                <a:lnTo>
                  <a:pt x="12" y="1389"/>
                </a:lnTo>
                <a:lnTo>
                  <a:pt x="2" y="1361"/>
                </a:lnTo>
                <a:lnTo>
                  <a:pt x="0" y="1331"/>
                </a:lnTo>
                <a:lnTo>
                  <a:pt x="0" y="321"/>
                </a:lnTo>
                <a:lnTo>
                  <a:pt x="2" y="292"/>
                </a:lnTo>
                <a:lnTo>
                  <a:pt x="12" y="263"/>
                </a:lnTo>
                <a:lnTo>
                  <a:pt x="24" y="239"/>
                </a:lnTo>
                <a:lnTo>
                  <a:pt x="42" y="218"/>
                </a:lnTo>
                <a:lnTo>
                  <a:pt x="64" y="199"/>
                </a:lnTo>
                <a:lnTo>
                  <a:pt x="89" y="186"/>
                </a:lnTo>
                <a:lnTo>
                  <a:pt x="117" y="178"/>
                </a:lnTo>
                <a:lnTo>
                  <a:pt x="146" y="174"/>
                </a:lnTo>
                <a:close/>
                <a:moveTo>
                  <a:pt x="1088" y="0"/>
                </a:moveTo>
                <a:lnTo>
                  <a:pt x="1163" y="0"/>
                </a:lnTo>
                <a:lnTo>
                  <a:pt x="1178" y="2"/>
                </a:lnTo>
                <a:lnTo>
                  <a:pt x="1192" y="9"/>
                </a:lnTo>
                <a:lnTo>
                  <a:pt x="1202" y="20"/>
                </a:lnTo>
                <a:lnTo>
                  <a:pt x="1209" y="34"/>
                </a:lnTo>
                <a:lnTo>
                  <a:pt x="1212" y="49"/>
                </a:lnTo>
                <a:lnTo>
                  <a:pt x="1212" y="299"/>
                </a:lnTo>
                <a:lnTo>
                  <a:pt x="1209" y="314"/>
                </a:lnTo>
                <a:lnTo>
                  <a:pt x="1202" y="328"/>
                </a:lnTo>
                <a:lnTo>
                  <a:pt x="1192" y="339"/>
                </a:lnTo>
                <a:lnTo>
                  <a:pt x="1178" y="346"/>
                </a:lnTo>
                <a:lnTo>
                  <a:pt x="1163" y="348"/>
                </a:lnTo>
                <a:lnTo>
                  <a:pt x="1088" y="348"/>
                </a:lnTo>
                <a:lnTo>
                  <a:pt x="1071" y="346"/>
                </a:lnTo>
                <a:lnTo>
                  <a:pt x="1058" y="339"/>
                </a:lnTo>
                <a:lnTo>
                  <a:pt x="1048" y="328"/>
                </a:lnTo>
                <a:lnTo>
                  <a:pt x="1041" y="314"/>
                </a:lnTo>
                <a:lnTo>
                  <a:pt x="1038" y="299"/>
                </a:lnTo>
                <a:lnTo>
                  <a:pt x="1038" y="49"/>
                </a:lnTo>
                <a:lnTo>
                  <a:pt x="1041" y="34"/>
                </a:lnTo>
                <a:lnTo>
                  <a:pt x="1048" y="20"/>
                </a:lnTo>
                <a:lnTo>
                  <a:pt x="1058" y="9"/>
                </a:lnTo>
                <a:lnTo>
                  <a:pt x="1071" y="2"/>
                </a:lnTo>
                <a:lnTo>
                  <a:pt x="1088" y="0"/>
                </a:lnTo>
                <a:close/>
                <a:moveTo>
                  <a:pt x="394" y="0"/>
                </a:moveTo>
                <a:lnTo>
                  <a:pt x="471" y="0"/>
                </a:lnTo>
                <a:lnTo>
                  <a:pt x="486" y="2"/>
                </a:lnTo>
                <a:lnTo>
                  <a:pt x="499" y="9"/>
                </a:lnTo>
                <a:lnTo>
                  <a:pt x="509" y="20"/>
                </a:lnTo>
                <a:lnTo>
                  <a:pt x="516" y="34"/>
                </a:lnTo>
                <a:lnTo>
                  <a:pt x="519" y="49"/>
                </a:lnTo>
                <a:lnTo>
                  <a:pt x="519" y="299"/>
                </a:lnTo>
                <a:lnTo>
                  <a:pt x="516" y="314"/>
                </a:lnTo>
                <a:lnTo>
                  <a:pt x="509" y="328"/>
                </a:lnTo>
                <a:lnTo>
                  <a:pt x="499" y="339"/>
                </a:lnTo>
                <a:lnTo>
                  <a:pt x="486" y="346"/>
                </a:lnTo>
                <a:lnTo>
                  <a:pt x="471" y="348"/>
                </a:lnTo>
                <a:lnTo>
                  <a:pt x="394" y="348"/>
                </a:lnTo>
                <a:lnTo>
                  <a:pt x="379" y="346"/>
                </a:lnTo>
                <a:lnTo>
                  <a:pt x="366" y="339"/>
                </a:lnTo>
                <a:lnTo>
                  <a:pt x="356" y="328"/>
                </a:lnTo>
                <a:lnTo>
                  <a:pt x="349" y="314"/>
                </a:lnTo>
                <a:lnTo>
                  <a:pt x="346" y="299"/>
                </a:lnTo>
                <a:lnTo>
                  <a:pt x="346" y="49"/>
                </a:lnTo>
                <a:lnTo>
                  <a:pt x="349" y="34"/>
                </a:lnTo>
                <a:lnTo>
                  <a:pt x="356" y="20"/>
                </a:lnTo>
                <a:lnTo>
                  <a:pt x="366" y="9"/>
                </a:lnTo>
                <a:lnTo>
                  <a:pt x="379" y="2"/>
                </a:lnTo>
                <a:lnTo>
                  <a:pt x="39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anchor="t" anchorCtr="0" compatLnSpc="1">
            <a:prstTxWarp prst="textNoShape">
              <a:avLst/>
            </a:prstTxWarp>
          </a:bodyPr>
          <a:lstStyle/>
          <a:p>
            <a:endParaRPr lang="fr-FR" sz="525"/>
          </a:p>
        </p:txBody>
      </p:sp>
      <p:sp>
        <p:nvSpPr>
          <p:cNvPr id="52" name="Freeform 82">
            <a:extLst>
              <a:ext uri="{FF2B5EF4-FFF2-40B4-BE49-F238E27FC236}">
                <a16:creationId xmlns:a16="http://schemas.microsoft.com/office/drawing/2014/main" id="{C5D814E8-37A3-4C75-8EB1-EEA9334F20CB}"/>
              </a:ext>
            </a:extLst>
          </p:cNvPr>
          <p:cNvSpPr>
            <a:spLocks noEditPoints="1"/>
          </p:cNvSpPr>
          <p:nvPr/>
        </p:nvSpPr>
        <p:spPr bwMode="auto">
          <a:xfrm>
            <a:off x="6768535" y="1817201"/>
            <a:ext cx="335713" cy="335486"/>
          </a:xfrm>
          <a:custGeom>
            <a:avLst/>
            <a:gdLst>
              <a:gd name="T0" fmla="*/ 639 w 1483"/>
              <a:gd name="T1" fmla="*/ 606 h 1482"/>
              <a:gd name="T2" fmla="*/ 803 w 1483"/>
              <a:gd name="T3" fmla="*/ 382 h 1482"/>
              <a:gd name="T4" fmla="*/ 1237 w 1483"/>
              <a:gd name="T5" fmla="*/ 76 h 1482"/>
              <a:gd name="T6" fmla="*/ 1217 w 1483"/>
              <a:gd name="T7" fmla="*/ 93 h 1482"/>
              <a:gd name="T8" fmla="*/ 1204 w 1483"/>
              <a:gd name="T9" fmla="*/ 176 h 1482"/>
              <a:gd name="T10" fmla="*/ 1190 w 1483"/>
              <a:gd name="T11" fmla="*/ 289 h 1482"/>
              <a:gd name="T12" fmla="*/ 1187 w 1483"/>
              <a:gd name="T13" fmla="*/ 391 h 1482"/>
              <a:gd name="T14" fmla="*/ 1206 w 1483"/>
              <a:gd name="T15" fmla="*/ 440 h 1482"/>
              <a:gd name="T16" fmla="*/ 1259 w 1483"/>
              <a:gd name="T17" fmla="*/ 392 h 1482"/>
              <a:gd name="T18" fmla="*/ 1359 w 1483"/>
              <a:gd name="T19" fmla="*/ 205 h 1482"/>
              <a:gd name="T20" fmla="*/ 1333 w 1483"/>
              <a:gd name="T21" fmla="*/ 76 h 1482"/>
              <a:gd name="T22" fmla="*/ 93 w 1483"/>
              <a:gd name="T23" fmla="*/ 79 h 1482"/>
              <a:gd name="T24" fmla="*/ 169 w 1483"/>
              <a:gd name="T25" fmla="*/ 299 h 1482"/>
              <a:gd name="T26" fmla="*/ 249 w 1483"/>
              <a:gd name="T27" fmla="*/ 425 h 1482"/>
              <a:gd name="T28" fmla="*/ 287 w 1483"/>
              <a:gd name="T29" fmla="*/ 431 h 1482"/>
              <a:gd name="T30" fmla="*/ 296 w 1483"/>
              <a:gd name="T31" fmla="*/ 354 h 1482"/>
              <a:gd name="T32" fmla="*/ 287 w 1483"/>
              <a:gd name="T33" fmla="*/ 243 h 1482"/>
              <a:gd name="T34" fmla="*/ 271 w 1483"/>
              <a:gd name="T35" fmla="*/ 137 h 1482"/>
              <a:gd name="T36" fmla="*/ 262 w 1483"/>
              <a:gd name="T37" fmla="*/ 79 h 1482"/>
              <a:gd name="T38" fmla="*/ 203 w 1483"/>
              <a:gd name="T39" fmla="*/ 76 h 1482"/>
              <a:gd name="T40" fmla="*/ 358 w 1483"/>
              <a:gd name="T41" fmla="*/ 28 h 1482"/>
              <a:gd name="T42" fmla="*/ 475 w 1483"/>
              <a:gd name="T43" fmla="*/ 14 h 1482"/>
              <a:gd name="T44" fmla="*/ 693 w 1483"/>
              <a:gd name="T45" fmla="*/ 0 h 1482"/>
              <a:gd name="T46" fmla="*/ 927 w 1483"/>
              <a:gd name="T47" fmla="*/ 7 h 1482"/>
              <a:gd name="T48" fmla="*/ 1094 w 1483"/>
              <a:gd name="T49" fmla="*/ 24 h 1482"/>
              <a:gd name="T50" fmla="*/ 1483 w 1483"/>
              <a:gd name="T51" fmla="*/ 0 h 1482"/>
              <a:gd name="T52" fmla="*/ 1479 w 1483"/>
              <a:gd name="T53" fmla="*/ 63 h 1482"/>
              <a:gd name="T54" fmla="*/ 1433 w 1483"/>
              <a:gd name="T55" fmla="*/ 238 h 1482"/>
              <a:gd name="T56" fmla="*/ 1296 w 1483"/>
              <a:gd name="T57" fmla="*/ 500 h 1482"/>
              <a:gd name="T58" fmla="*/ 1021 w 1483"/>
              <a:gd name="T59" fmla="*/ 829 h 1482"/>
              <a:gd name="T60" fmla="*/ 914 w 1483"/>
              <a:gd name="T61" fmla="*/ 936 h 1482"/>
              <a:gd name="T62" fmla="*/ 847 w 1483"/>
              <a:gd name="T63" fmla="*/ 1029 h 1482"/>
              <a:gd name="T64" fmla="*/ 826 w 1483"/>
              <a:gd name="T65" fmla="*/ 1137 h 1482"/>
              <a:gd name="T66" fmla="*/ 876 w 1483"/>
              <a:gd name="T67" fmla="*/ 1243 h 1482"/>
              <a:gd name="T68" fmla="*/ 1005 w 1483"/>
              <a:gd name="T69" fmla="*/ 1282 h 1482"/>
              <a:gd name="T70" fmla="*/ 1026 w 1483"/>
              <a:gd name="T71" fmla="*/ 1312 h 1482"/>
              <a:gd name="T72" fmla="*/ 1107 w 1483"/>
              <a:gd name="T73" fmla="*/ 1339 h 1482"/>
              <a:gd name="T74" fmla="*/ 1128 w 1483"/>
              <a:gd name="T75" fmla="*/ 1407 h 1482"/>
              <a:gd name="T76" fmla="*/ 1094 w 1483"/>
              <a:gd name="T77" fmla="*/ 1427 h 1482"/>
              <a:gd name="T78" fmla="*/ 941 w 1483"/>
              <a:gd name="T79" fmla="*/ 1452 h 1482"/>
              <a:gd name="T80" fmla="*/ 782 w 1483"/>
              <a:gd name="T81" fmla="*/ 1477 h 1482"/>
              <a:gd name="T82" fmla="*/ 741 w 1483"/>
              <a:gd name="T83" fmla="*/ 1482 h 1482"/>
              <a:gd name="T84" fmla="*/ 721 w 1483"/>
              <a:gd name="T85" fmla="*/ 1479 h 1482"/>
              <a:gd name="T86" fmla="*/ 577 w 1483"/>
              <a:gd name="T87" fmla="*/ 1457 h 1482"/>
              <a:gd name="T88" fmla="*/ 412 w 1483"/>
              <a:gd name="T89" fmla="*/ 1431 h 1482"/>
              <a:gd name="T90" fmla="*/ 353 w 1483"/>
              <a:gd name="T91" fmla="*/ 1417 h 1482"/>
              <a:gd name="T92" fmla="*/ 364 w 1483"/>
              <a:gd name="T93" fmla="*/ 1348 h 1482"/>
              <a:gd name="T94" fmla="*/ 444 w 1483"/>
              <a:gd name="T95" fmla="*/ 1314 h 1482"/>
              <a:gd name="T96" fmla="*/ 471 w 1483"/>
              <a:gd name="T97" fmla="*/ 1290 h 1482"/>
              <a:gd name="T98" fmla="*/ 578 w 1483"/>
              <a:gd name="T99" fmla="*/ 1259 h 1482"/>
              <a:gd name="T100" fmla="*/ 654 w 1483"/>
              <a:gd name="T101" fmla="*/ 1159 h 1482"/>
              <a:gd name="T102" fmla="*/ 644 w 1483"/>
              <a:gd name="T103" fmla="*/ 1049 h 1482"/>
              <a:gd name="T104" fmla="*/ 581 w 1483"/>
              <a:gd name="T105" fmla="*/ 952 h 1482"/>
              <a:gd name="T106" fmla="*/ 538 w 1483"/>
              <a:gd name="T107" fmla="*/ 902 h 1482"/>
              <a:gd name="T108" fmla="*/ 228 w 1483"/>
              <a:gd name="T109" fmla="*/ 562 h 1482"/>
              <a:gd name="T110" fmla="*/ 68 w 1483"/>
              <a:gd name="T111" fmla="*/ 284 h 1482"/>
              <a:gd name="T112" fmla="*/ 7 w 1483"/>
              <a:gd name="T113" fmla="*/ 89 h 1482"/>
              <a:gd name="T114" fmla="*/ 0 w 1483"/>
              <a:gd name="T115" fmla="*/ 3 h 1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83" h="1482">
                <a:moveTo>
                  <a:pt x="745" y="278"/>
                </a:moveTo>
                <a:lnTo>
                  <a:pt x="689" y="382"/>
                </a:lnTo>
                <a:lnTo>
                  <a:pt x="573" y="404"/>
                </a:lnTo>
                <a:lnTo>
                  <a:pt x="653" y="490"/>
                </a:lnTo>
                <a:lnTo>
                  <a:pt x="639" y="606"/>
                </a:lnTo>
                <a:lnTo>
                  <a:pt x="745" y="557"/>
                </a:lnTo>
                <a:lnTo>
                  <a:pt x="853" y="606"/>
                </a:lnTo>
                <a:lnTo>
                  <a:pt x="838" y="490"/>
                </a:lnTo>
                <a:lnTo>
                  <a:pt x="918" y="404"/>
                </a:lnTo>
                <a:lnTo>
                  <a:pt x="803" y="382"/>
                </a:lnTo>
                <a:lnTo>
                  <a:pt x="745" y="278"/>
                </a:lnTo>
                <a:close/>
                <a:moveTo>
                  <a:pt x="1305" y="76"/>
                </a:moveTo>
                <a:lnTo>
                  <a:pt x="1279" y="76"/>
                </a:lnTo>
                <a:lnTo>
                  <a:pt x="1256" y="76"/>
                </a:lnTo>
                <a:lnTo>
                  <a:pt x="1237" y="76"/>
                </a:lnTo>
                <a:lnTo>
                  <a:pt x="1225" y="76"/>
                </a:lnTo>
                <a:lnTo>
                  <a:pt x="1220" y="76"/>
                </a:lnTo>
                <a:lnTo>
                  <a:pt x="1220" y="79"/>
                </a:lnTo>
                <a:lnTo>
                  <a:pt x="1219" y="84"/>
                </a:lnTo>
                <a:lnTo>
                  <a:pt x="1217" y="93"/>
                </a:lnTo>
                <a:lnTo>
                  <a:pt x="1215" y="105"/>
                </a:lnTo>
                <a:lnTo>
                  <a:pt x="1212" y="119"/>
                </a:lnTo>
                <a:lnTo>
                  <a:pt x="1210" y="137"/>
                </a:lnTo>
                <a:lnTo>
                  <a:pt x="1207" y="155"/>
                </a:lnTo>
                <a:lnTo>
                  <a:pt x="1204" y="176"/>
                </a:lnTo>
                <a:lnTo>
                  <a:pt x="1200" y="197"/>
                </a:lnTo>
                <a:lnTo>
                  <a:pt x="1198" y="219"/>
                </a:lnTo>
                <a:lnTo>
                  <a:pt x="1195" y="243"/>
                </a:lnTo>
                <a:lnTo>
                  <a:pt x="1193" y="266"/>
                </a:lnTo>
                <a:lnTo>
                  <a:pt x="1190" y="289"/>
                </a:lnTo>
                <a:lnTo>
                  <a:pt x="1189" y="312"/>
                </a:lnTo>
                <a:lnTo>
                  <a:pt x="1186" y="333"/>
                </a:lnTo>
                <a:lnTo>
                  <a:pt x="1186" y="354"/>
                </a:lnTo>
                <a:lnTo>
                  <a:pt x="1186" y="374"/>
                </a:lnTo>
                <a:lnTo>
                  <a:pt x="1187" y="391"/>
                </a:lnTo>
                <a:lnTo>
                  <a:pt x="1189" y="407"/>
                </a:lnTo>
                <a:lnTo>
                  <a:pt x="1191" y="420"/>
                </a:lnTo>
                <a:lnTo>
                  <a:pt x="1195" y="431"/>
                </a:lnTo>
                <a:lnTo>
                  <a:pt x="1200" y="437"/>
                </a:lnTo>
                <a:lnTo>
                  <a:pt x="1206" y="440"/>
                </a:lnTo>
                <a:lnTo>
                  <a:pt x="1214" y="440"/>
                </a:lnTo>
                <a:lnTo>
                  <a:pt x="1223" y="434"/>
                </a:lnTo>
                <a:lnTo>
                  <a:pt x="1233" y="425"/>
                </a:lnTo>
                <a:lnTo>
                  <a:pt x="1246" y="411"/>
                </a:lnTo>
                <a:lnTo>
                  <a:pt x="1259" y="392"/>
                </a:lnTo>
                <a:lnTo>
                  <a:pt x="1275" y="368"/>
                </a:lnTo>
                <a:lnTo>
                  <a:pt x="1294" y="336"/>
                </a:lnTo>
                <a:lnTo>
                  <a:pt x="1313" y="299"/>
                </a:lnTo>
                <a:lnTo>
                  <a:pt x="1336" y="255"/>
                </a:lnTo>
                <a:lnTo>
                  <a:pt x="1359" y="205"/>
                </a:lnTo>
                <a:lnTo>
                  <a:pt x="1385" y="146"/>
                </a:lnTo>
                <a:lnTo>
                  <a:pt x="1414" y="80"/>
                </a:lnTo>
                <a:lnTo>
                  <a:pt x="1389" y="79"/>
                </a:lnTo>
                <a:lnTo>
                  <a:pt x="1362" y="77"/>
                </a:lnTo>
                <a:lnTo>
                  <a:pt x="1333" y="76"/>
                </a:lnTo>
                <a:lnTo>
                  <a:pt x="1305" y="76"/>
                </a:lnTo>
                <a:close/>
                <a:moveTo>
                  <a:pt x="177" y="76"/>
                </a:moveTo>
                <a:lnTo>
                  <a:pt x="149" y="76"/>
                </a:lnTo>
                <a:lnTo>
                  <a:pt x="120" y="77"/>
                </a:lnTo>
                <a:lnTo>
                  <a:pt x="93" y="79"/>
                </a:lnTo>
                <a:lnTo>
                  <a:pt x="68" y="80"/>
                </a:lnTo>
                <a:lnTo>
                  <a:pt x="97" y="146"/>
                </a:lnTo>
                <a:lnTo>
                  <a:pt x="123" y="205"/>
                </a:lnTo>
                <a:lnTo>
                  <a:pt x="147" y="255"/>
                </a:lnTo>
                <a:lnTo>
                  <a:pt x="169" y="299"/>
                </a:lnTo>
                <a:lnTo>
                  <a:pt x="189" y="336"/>
                </a:lnTo>
                <a:lnTo>
                  <a:pt x="207" y="368"/>
                </a:lnTo>
                <a:lnTo>
                  <a:pt x="223" y="392"/>
                </a:lnTo>
                <a:lnTo>
                  <a:pt x="236" y="411"/>
                </a:lnTo>
                <a:lnTo>
                  <a:pt x="249" y="425"/>
                </a:lnTo>
                <a:lnTo>
                  <a:pt x="259" y="434"/>
                </a:lnTo>
                <a:lnTo>
                  <a:pt x="269" y="440"/>
                </a:lnTo>
                <a:lnTo>
                  <a:pt x="275" y="440"/>
                </a:lnTo>
                <a:lnTo>
                  <a:pt x="282" y="437"/>
                </a:lnTo>
                <a:lnTo>
                  <a:pt x="287" y="431"/>
                </a:lnTo>
                <a:lnTo>
                  <a:pt x="291" y="420"/>
                </a:lnTo>
                <a:lnTo>
                  <a:pt x="294" y="407"/>
                </a:lnTo>
                <a:lnTo>
                  <a:pt x="295" y="391"/>
                </a:lnTo>
                <a:lnTo>
                  <a:pt x="296" y="374"/>
                </a:lnTo>
                <a:lnTo>
                  <a:pt x="296" y="354"/>
                </a:lnTo>
                <a:lnTo>
                  <a:pt x="295" y="333"/>
                </a:lnTo>
                <a:lnTo>
                  <a:pt x="294" y="312"/>
                </a:lnTo>
                <a:lnTo>
                  <a:pt x="292" y="289"/>
                </a:lnTo>
                <a:lnTo>
                  <a:pt x="290" y="266"/>
                </a:lnTo>
                <a:lnTo>
                  <a:pt x="287" y="243"/>
                </a:lnTo>
                <a:lnTo>
                  <a:pt x="284" y="219"/>
                </a:lnTo>
                <a:lnTo>
                  <a:pt x="280" y="197"/>
                </a:lnTo>
                <a:lnTo>
                  <a:pt x="278" y="176"/>
                </a:lnTo>
                <a:lnTo>
                  <a:pt x="275" y="155"/>
                </a:lnTo>
                <a:lnTo>
                  <a:pt x="271" y="137"/>
                </a:lnTo>
                <a:lnTo>
                  <a:pt x="269" y="119"/>
                </a:lnTo>
                <a:lnTo>
                  <a:pt x="266" y="105"/>
                </a:lnTo>
                <a:lnTo>
                  <a:pt x="265" y="93"/>
                </a:lnTo>
                <a:lnTo>
                  <a:pt x="263" y="84"/>
                </a:lnTo>
                <a:lnTo>
                  <a:pt x="262" y="79"/>
                </a:lnTo>
                <a:lnTo>
                  <a:pt x="261" y="76"/>
                </a:lnTo>
                <a:lnTo>
                  <a:pt x="257" y="76"/>
                </a:lnTo>
                <a:lnTo>
                  <a:pt x="245" y="76"/>
                </a:lnTo>
                <a:lnTo>
                  <a:pt x="227" y="76"/>
                </a:lnTo>
                <a:lnTo>
                  <a:pt x="203" y="76"/>
                </a:lnTo>
                <a:lnTo>
                  <a:pt x="177" y="76"/>
                </a:lnTo>
                <a:close/>
                <a:moveTo>
                  <a:pt x="0" y="0"/>
                </a:moveTo>
                <a:lnTo>
                  <a:pt x="252" y="0"/>
                </a:lnTo>
                <a:lnTo>
                  <a:pt x="354" y="29"/>
                </a:lnTo>
                <a:lnTo>
                  <a:pt x="358" y="28"/>
                </a:lnTo>
                <a:lnTo>
                  <a:pt x="370" y="26"/>
                </a:lnTo>
                <a:lnTo>
                  <a:pt x="387" y="24"/>
                </a:lnTo>
                <a:lnTo>
                  <a:pt x="412" y="21"/>
                </a:lnTo>
                <a:lnTo>
                  <a:pt x="441" y="17"/>
                </a:lnTo>
                <a:lnTo>
                  <a:pt x="475" y="14"/>
                </a:lnTo>
                <a:lnTo>
                  <a:pt x="513" y="11"/>
                </a:lnTo>
                <a:lnTo>
                  <a:pt x="555" y="7"/>
                </a:lnTo>
                <a:lnTo>
                  <a:pt x="599" y="4"/>
                </a:lnTo>
                <a:lnTo>
                  <a:pt x="645" y="1"/>
                </a:lnTo>
                <a:lnTo>
                  <a:pt x="693" y="0"/>
                </a:lnTo>
                <a:lnTo>
                  <a:pt x="741" y="0"/>
                </a:lnTo>
                <a:lnTo>
                  <a:pt x="790" y="0"/>
                </a:lnTo>
                <a:lnTo>
                  <a:pt x="837" y="1"/>
                </a:lnTo>
                <a:lnTo>
                  <a:pt x="883" y="4"/>
                </a:lnTo>
                <a:lnTo>
                  <a:pt x="927" y="7"/>
                </a:lnTo>
                <a:lnTo>
                  <a:pt x="969" y="11"/>
                </a:lnTo>
                <a:lnTo>
                  <a:pt x="1007" y="14"/>
                </a:lnTo>
                <a:lnTo>
                  <a:pt x="1042" y="17"/>
                </a:lnTo>
                <a:lnTo>
                  <a:pt x="1070" y="21"/>
                </a:lnTo>
                <a:lnTo>
                  <a:pt x="1094" y="24"/>
                </a:lnTo>
                <a:lnTo>
                  <a:pt x="1112" y="26"/>
                </a:lnTo>
                <a:lnTo>
                  <a:pt x="1124" y="28"/>
                </a:lnTo>
                <a:lnTo>
                  <a:pt x="1128" y="29"/>
                </a:lnTo>
                <a:lnTo>
                  <a:pt x="1229" y="0"/>
                </a:lnTo>
                <a:lnTo>
                  <a:pt x="1483" y="0"/>
                </a:lnTo>
                <a:lnTo>
                  <a:pt x="1483" y="3"/>
                </a:lnTo>
                <a:lnTo>
                  <a:pt x="1483" y="11"/>
                </a:lnTo>
                <a:lnTo>
                  <a:pt x="1483" y="24"/>
                </a:lnTo>
                <a:lnTo>
                  <a:pt x="1481" y="41"/>
                </a:lnTo>
                <a:lnTo>
                  <a:pt x="1479" y="63"/>
                </a:lnTo>
                <a:lnTo>
                  <a:pt x="1473" y="89"/>
                </a:lnTo>
                <a:lnTo>
                  <a:pt x="1468" y="121"/>
                </a:lnTo>
                <a:lnTo>
                  <a:pt x="1459" y="155"/>
                </a:lnTo>
                <a:lnTo>
                  <a:pt x="1447" y="194"/>
                </a:lnTo>
                <a:lnTo>
                  <a:pt x="1433" y="238"/>
                </a:lnTo>
                <a:lnTo>
                  <a:pt x="1414" y="284"/>
                </a:lnTo>
                <a:lnTo>
                  <a:pt x="1392" y="333"/>
                </a:lnTo>
                <a:lnTo>
                  <a:pt x="1366" y="386"/>
                </a:lnTo>
                <a:lnTo>
                  <a:pt x="1333" y="441"/>
                </a:lnTo>
                <a:lnTo>
                  <a:pt x="1296" y="500"/>
                </a:lnTo>
                <a:lnTo>
                  <a:pt x="1254" y="562"/>
                </a:lnTo>
                <a:lnTo>
                  <a:pt x="1206" y="625"/>
                </a:lnTo>
                <a:lnTo>
                  <a:pt x="1151" y="692"/>
                </a:lnTo>
                <a:lnTo>
                  <a:pt x="1090" y="760"/>
                </a:lnTo>
                <a:lnTo>
                  <a:pt x="1021" y="829"/>
                </a:lnTo>
                <a:lnTo>
                  <a:pt x="944" y="902"/>
                </a:lnTo>
                <a:lnTo>
                  <a:pt x="942" y="904"/>
                </a:lnTo>
                <a:lnTo>
                  <a:pt x="935" y="911"/>
                </a:lnTo>
                <a:lnTo>
                  <a:pt x="926" y="921"/>
                </a:lnTo>
                <a:lnTo>
                  <a:pt x="914" y="936"/>
                </a:lnTo>
                <a:lnTo>
                  <a:pt x="900" y="952"/>
                </a:lnTo>
                <a:lnTo>
                  <a:pt x="885" y="970"/>
                </a:lnTo>
                <a:lnTo>
                  <a:pt x="872" y="990"/>
                </a:lnTo>
                <a:lnTo>
                  <a:pt x="859" y="1009"/>
                </a:lnTo>
                <a:lnTo>
                  <a:pt x="847" y="1029"/>
                </a:lnTo>
                <a:lnTo>
                  <a:pt x="838" y="1049"/>
                </a:lnTo>
                <a:lnTo>
                  <a:pt x="833" y="1068"/>
                </a:lnTo>
                <a:lnTo>
                  <a:pt x="829" y="1091"/>
                </a:lnTo>
                <a:lnTo>
                  <a:pt x="826" y="1113"/>
                </a:lnTo>
                <a:lnTo>
                  <a:pt x="826" y="1137"/>
                </a:lnTo>
                <a:lnTo>
                  <a:pt x="828" y="1159"/>
                </a:lnTo>
                <a:lnTo>
                  <a:pt x="833" y="1181"/>
                </a:lnTo>
                <a:lnTo>
                  <a:pt x="842" y="1204"/>
                </a:lnTo>
                <a:lnTo>
                  <a:pt x="857" y="1223"/>
                </a:lnTo>
                <a:lnTo>
                  <a:pt x="876" y="1243"/>
                </a:lnTo>
                <a:lnTo>
                  <a:pt x="904" y="1259"/>
                </a:lnTo>
                <a:lnTo>
                  <a:pt x="939" y="1263"/>
                </a:lnTo>
                <a:lnTo>
                  <a:pt x="968" y="1268"/>
                </a:lnTo>
                <a:lnTo>
                  <a:pt x="989" y="1274"/>
                </a:lnTo>
                <a:lnTo>
                  <a:pt x="1005" y="1282"/>
                </a:lnTo>
                <a:lnTo>
                  <a:pt x="1011" y="1290"/>
                </a:lnTo>
                <a:lnTo>
                  <a:pt x="1014" y="1299"/>
                </a:lnTo>
                <a:lnTo>
                  <a:pt x="1015" y="1306"/>
                </a:lnTo>
                <a:lnTo>
                  <a:pt x="1019" y="1310"/>
                </a:lnTo>
                <a:lnTo>
                  <a:pt x="1026" y="1312"/>
                </a:lnTo>
                <a:lnTo>
                  <a:pt x="1038" y="1314"/>
                </a:lnTo>
                <a:lnTo>
                  <a:pt x="1053" y="1318"/>
                </a:lnTo>
                <a:lnTo>
                  <a:pt x="1073" y="1323"/>
                </a:lnTo>
                <a:lnTo>
                  <a:pt x="1091" y="1330"/>
                </a:lnTo>
                <a:lnTo>
                  <a:pt x="1107" y="1339"/>
                </a:lnTo>
                <a:lnTo>
                  <a:pt x="1118" y="1348"/>
                </a:lnTo>
                <a:lnTo>
                  <a:pt x="1122" y="1361"/>
                </a:lnTo>
                <a:lnTo>
                  <a:pt x="1126" y="1377"/>
                </a:lnTo>
                <a:lnTo>
                  <a:pt x="1127" y="1393"/>
                </a:lnTo>
                <a:lnTo>
                  <a:pt x="1128" y="1407"/>
                </a:lnTo>
                <a:lnTo>
                  <a:pt x="1128" y="1417"/>
                </a:lnTo>
                <a:lnTo>
                  <a:pt x="1128" y="1420"/>
                </a:lnTo>
                <a:lnTo>
                  <a:pt x="1124" y="1421"/>
                </a:lnTo>
                <a:lnTo>
                  <a:pt x="1112" y="1424"/>
                </a:lnTo>
                <a:lnTo>
                  <a:pt x="1094" y="1427"/>
                </a:lnTo>
                <a:lnTo>
                  <a:pt x="1070" y="1431"/>
                </a:lnTo>
                <a:lnTo>
                  <a:pt x="1042" y="1435"/>
                </a:lnTo>
                <a:lnTo>
                  <a:pt x="1010" y="1440"/>
                </a:lnTo>
                <a:lnTo>
                  <a:pt x="976" y="1445"/>
                </a:lnTo>
                <a:lnTo>
                  <a:pt x="941" y="1452"/>
                </a:lnTo>
                <a:lnTo>
                  <a:pt x="904" y="1457"/>
                </a:lnTo>
                <a:lnTo>
                  <a:pt x="870" y="1462"/>
                </a:lnTo>
                <a:lnTo>
                  <a:pt x="837" y="1467"/>
                </a:lnTo>
                <a:lnTo>
                  <a:pt x="807" y="1473"/>
                </a:lnTo>
                <a:lnTo>
                  <a:pt x="782" y="1477"/>
                </a:lnTo>
                <a:lnTo>
                  <a:pt x="761" y="1479"/>
                </a:lnTo>
                <a:lnTo>
                  <a:pt x="746" y="1480"/>
                </a:lnTo>
                <a:lnTo>
                  <a:pt x="746" y="1480"/>
                </a:lnTo>
                <a:lnTo>
                  <a:pt x="742" y="1482"/>
                </a:lnTo>
                <a:lnTo>
                  <a:pt x="741" y="1482"/>
                </a:lnTo>
                <a:lnTo>
                  <a:pt x="740" y="1482"/>
                </a:lnTo>
                <a:lnTo>
                  <a:pt x="740" y="1482"/>
                </a:lnTo>
                <a:lnTo>
                  <a:pt x="735" y="1480"/>
                </a:lnTo>
                <a:lnTo>
                  <a:pt x="735" y="1480"/>
                </a:lnTo>
                <a:lnTo>
                  <a:pt x="721" y="1479"/>
                </a:lnTo>
                <a:lnTo>
                  <a:pt x="700" y="1477"/>
                </a:lnTo>
                <a:lnTo>
                  <a:pt x="674" y="1473"/>
                </a:lnTo>
                <a:lnTo>
                  <a:pt x="645" y="1467"/>
                </a:lnTo>
                <a:lnTo>
                  <a:pt x="612" y="1462"/>
                </a:lnTo>
                <a:lnTo>
                  <a:pt x="577" y="1457"/>
                </a:lnTo>
                <a:lnTo>
                  <a:pt x="542" y="1452"/>
                </a:lnTo>
                <a:lnTo>
                  <a:pt x="506" y="1445"/>
                </a:lnTo>
                <a:lnTo>
                  <a:pt x="472" y="1440"/>
                </a:lnTo>
                <a:lnTo>
                  <a:pt x="441" y="1435"/>
                </a:lnTo>
                <a:lnTo>
                  <a:pt x="412" y="1431"/>
                </a:lnTo>
                <a:lnTo>
                  <a:pt x="388" y="1427"/>
                </a:lnTo>
                <a:lnTo>
                  <a:pt x="370" y="1424"/>
                </a:lnTo>
                <a:lnTo>
                  <a:pt x="358" y="1421"/>
                </a:lnTo>
                <a:lnTo>
                  <a:pt x="353" y="1420"/>
                </a:lnTo>
                <a:lnTo>
                  <a:pt x="353" y="1417"/>
                </a:lnTo>
                <a:lnTo>
                  <a:pt x="354" y="1407"/>
                </a:lnTo>
                <a:lnTo>
                  <a:pt x="354" y="1393"/>
                </a:lnTo>
                <a:lnTo>
                  <a:pt x="357" y="1377"/>
                </a:lnTo>
                <a:lnTo>
                  <a:pt x="359" y="1361"/>
                </a:lnTo>
                <a:lnTo>
                  <a:pt x="364" y="1348"/>
                </a:lnTo>
                <a:lnTo>
                  <a:pt x="375" y="1339"/>
                </a:lnTo>
                <a:lnTo>
                  <a:pt x="391" y="1330"/>
                </a:lnTo>
                <a:lnTo>
                  <a:pt x="409" y="1323"/>
                </a:lnTo>
                <a:lnTo>
                  <a:pt x="429" y="1318"/>
                </a:lnTo>
                <a:lnTo>
                  <a:pt x="444" y="1314"/>
                </a:lnTo>
                <a:lnTo>
                  <a:pt x="455" y="1312"/>
                </a:lnTo>
                <a:lnTo>
                  <a:pt x="463" y="1310"/>
                </a:lnTo>
                <a:lnTo>
                  <a:pt x="465" y="1306"/>
                </a:lnTo>
                <a:lnTo>
                  <a:pt x="467" y="1299"/>
                </a:lnTo>
                <a:lnTo>
                  <a:pt x="471" y="1290"/>
                </a:lnTo>
                <a:lnTo>
                  <a:pt x="477" y="1282"/>
                </a:lnTo>
                <a:lnTo>
                  <a:pt x="492" y="1274"/>
                </a:lnTo>
                <a:lnTo>
                  <a:pt x="514" y="1268"/>
                </a:lnTo>
                <a:lnTo>
                  <a:pt x="543" y="1263"/>
                </a:lnTo>
                <a:lnTo>
                  <a:pt x="578" y="1259"/>
                </a:lnTo>
                <a:lnTo>
                  <a:pt x="605" y="1243"/>
                </a:lnTo>
                <a:lnTo>
                  <a:pt x="626" y="1223"/>
                </a:lnTo>
                <a:lnTo>
                  <a:pt x="640" y="1204"/>
                </a:lnTo>
                <a:lnTo>
                  <a:pt x="649" y="1181"/>
                </a:lnTo>
                <a:lnTo>
                  <a:pt x="654" y="1159"/>
                </a:lnTo>
                <a:lnTo>
                  <a:pt x="656" y="1137"/>
                </a:lnTo>
                <a:lnTo>
                  <a:pt x="654" y="1113"/>
                </a:lnTo>
                <a:lnTo>
                  <a:pt x="652" y="1091"/>
                </a:lnTo>
                <a:lnTo>
                  <a:pt x="649" y="1068"/>
                </a:lnTo>
                <a:lnTo>
                  <a:pt x="644" y="1049"/>
                </a:lnTo>
                <a:lnTo>
                  <a:pt x="635" y="1029"/>
                </a:lnTo>
                <a:lnTo>
                  <a:pt x="623" y="1009"/>
                </a:lnTo>
                <a:lnTo>
                  <a:pt x="610" y="990"/>
                </a:lnTo>
                <a:lnTo>
                  <a:pt x="595" y="970"/>
                </a:lnTo>
                <a:lnTo>
                  <a:pt x="581" y="952"/>
                </a:lnTo>
                <a:lnTo>
                  <a:pt x="568" y="936"/>
                </a:lnTo>
                <a:lnTo>
                  <a:pt x="556" y="921"/>
                </a:lnTo>
                <a:lnTo>
                  <a:pt x="546" y="911"/>
                </a:lnTo>
                <a:lnTo>
                  <a:pt x="540" y="904"/>
                </a:lnTo>
                <a:lnTo>
                  <a:pt x="538" y="902"/>
                </a:lnTo>
                <a:lnTo>
                  <a:pt x="462" y="829"/>
                </a:lnTo>
                <a:lnTo>
                  <a:pt x="392" y="760"/>
                </a:lnTo>
                <a:lnTo>
                  <a:pt x="330" y="692"/>
                </a:lnTo>
                <a:lnTo>
                  <a:pt x="276" y="625"/>
                </a:lnTo>
                <a:lnTo>
                  <a:pt x="228" y="562"/>
                </a:lnTo>
                <a:lnTo>
                  <a:pt x="185" y="500"/>
                </a:lnTo>
                <a:lnTo>
                  <a:pt x="148" y="441"/>
                </a:lnTo>
                <a:lnTo>
                  <a:pt x="116" y="386"/>
                </a:lnTo>
                <a:lnTo>
                  <a:pt x="90" y="333"/>
                </a:lnTo>
                <a:lnTo>
                  <a:pt x="68" y="284"/>
                </a:lnTo>
                <a:lnTo>
                  <a:pt x="49" y="238"/>
                </a:lnTo>
                <a:lnTo>
                  <a:pt x="35" y="194"/>
                </a:lnTo>
                <a:lnTo>
                  <a:pt x="23" y="155"/>
                </a:lnTo>
                <a:lnTo>
                  <a:pt x="14" y="121"/>
                </a:lnTo>
                <a:lnTo>
                  <a:pt x="7" y="89"/>
                </a:lnTo>
                <a:lnTo>
                  <a:pt x="3" y="63"/>
                </a:lnTo>
                <a:lnTo>
                  <a:pt x="1" y="41"/>
                </a:lnTo>
                <a:lnTo>
                  <a:pt x="0" y="24"/>
                </a:lnTo>
                <a:lnTo>
                  <a:pt x="0" y="11"/>
                </a:lnTo>
                <a:lnTo>
                  <a:pt x="0" y="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anchor="t" anchorCtr="0" compatLnSpc="1">
            <a:prstTxWarp prst="textNoShape">
              <a:avLst/>
            </a:prstTxWarp>
          </a:bodyPr>
          <a:lstStyle/>
          <a:p>
            <a:endParaRPr lang="fr-FR" sz="525"/>
          </a:p>
        </p:txBody>
      </p:sp>
      <p:sp>
        <p:nvSpPr>
          <p:cNvPr id="53" name="Freeform 19">
            <a:extLst>
              <a:ext uri="{FF2B5EF4-FFF2-40B4-BE49-F238E27FC236}">
                <a16:creationId xmlns:a16="http://schemas.microsoft.com/office/drawing/2014/main" id="{35F33B76-7E86-4459-AB5C-DCA1C393A8FD}"/>
              </a:ext>
            </a:extLst>
          </p:cNvPr>
          <p:cNvSpPr>
            <a:spLocks noEditPoints="1"/>
          </p:cNvSpPr>
          <p:nvPr/>
        </p:nvSpPr>
        <p:spPr bwMode="auto">
          <a:xfrm>
            <a:off x="7055069" y="3054685"/>
            <a:ext cx="310531" cy="277810"/>
          </a:xfrm>
          <a:custGeom>
            <a:avLst/>
            <a:gdLst>
              <a:gd name="T0" fmla="*/ 2352 w 2902"/>
              <a:gd name="T1" fmla="*/ 1810 h 2596"/>
              <a:gd name="T2" fmla="*/ 2438 w 2902"/>
              <a:gd name="T3" fmla="*/ 1241 h 2596"/>
              <a:gd name="T4" fmla="*/ 2586 w 2902"/>
              <a:gd name="T5" fmla="*/ 1271 h 2596"/>
              <a:gd name="T6" fmla="*/ 2572 w 2902"/>
              <a:gd name="T7" fmla="*/ 2546 h 2596"/>
              <a:gd name="T8" fmla="*/ 2511 w 2902"/>
              <a:gd name="T9" fmla="*/ 2593 h 2596"/>
              <a:gd name="T10" fmla="*/ 422 w 2902"/>
              <a:gd name="T11" fmla="*/ 2593 h 2596"/>
              <a:gd name="T12" fmla="*/ 360 w 2902"/>
              <a:gd name="T13" fmla="*/ 2546 h 2596"/>
              <a:gd name="T14" fmla="*/ 346 w 2902"/>
              <a:gd name="T15" fmla="*/ 1265 h 2596"/>
              <a:gd name="T16" fmla="*/ 501 w 2902"/>
              <a:gd name="T17" fmla="*/ 1200 h 2596"/>
              <a:gd name="T18" fmla="*/ 2530 w 2902"/>
              <a:gd name="T19" fmla="*/ 362 h 2596"/>
              <a:gd name="T20" fmla="*/ 2851 w 2902"/>
              <a:gd name="T21" fmla="*/ 700 h 2596"/>
              <a:gd name="T22" fmla="*/ 2877 w 2902"/>
              <a:gd name="T23" fmla="*/ 745 h 2596"/>
              <a:gd name="T24" fmla="*/ 2902 w 2902"/>
              <a:gd name="T25" fmla="*/ 854 h 2596"/>
              <a:gd name="T26" fmla="*/ 2865 w 2902"/>
              <a:gd name="T27" fmla="*/ 985 h 2596"/>
              <a:gd name="T28" fmla="*/ 2773 w 2902"/>
              <a:gd name="T29" fmla="*/ 1078 h 2596"/>
              <a:gd name="T30" fmla="*/ 2641 w 2902"/>
              <a:gd name="T31" fmla="*/ 1114 h 2596"/>
              <a:gd name="T32" fmla="*/ 2509 w 2902"/>
              <a:gd name="T33" fmla="*/ 1078 h 2596"/>
              <a:gd name="T34" fmla="*/ 2417 w 2902"/>
              <a:gd name="T35" fmla="*/ 985 h 2596"/>
              <a:gd name="T36" fmla="*/ 2380 w 2902"/>
              <a:gd name="T37" fmla="*/ 854 h 2596"/>
              <a:gd name="T38" fmla="*/ 2406 w 2902"/>
              <a:gd name="T39" fmla="*/ 745 h 2596"/>
              <a:gd name="T40" fmla="*/ 2378 w 2902"/>
              <a:gd name="T41" fmla="*/ 762 h 2596"/>
              <a:gd name="T42" fmla="*/ 2323 w 2902"/>
              <a:gd name="T43" fmla="*/ 891 h 2596"/>
              <a:gd name="T44" fmla="*/ 2218 w 2902"/>
              <a:gd name="T45" fmla="*/ 980 h 2596"/>
              <a:gd name="T46" fmla="*/ 2079 w 2902"/>
              <a:gd name="T47" fmla="*/ 1014 h 2596"/>
              <a:gd name="T48" fmla="*/ 1940 w 2902"/>
              <a:gd name="T49" fmla="*/ 980 h 2596"/>
              <a:gd name="T50" fmla="*/ 1837 w 2902"/>
              <a:gd name="T51" fmla="*/ 891 h 2596"/>
              <a:gd name="T52" fmla="*/ 1782 w 2902"/>
              <a:gd name="T53" fmla="*/ 762 h 2596"/>
              <a:gd name="T54" fmla="*/ 1751 w 2902"/>
              <a:gd name="T55" fmla="*/ 762 h 2596"/>
              <a:gd name="T56" fmla="*/ 1698 w 2902"/>
              <a:gd name="T57" fmla="*/ 891 h 2596"/>
              <a:gd name="T58" fmla="*/ 1593 w 2902"/>
              <a:gd name="T59" fmla="*/ 980 h 2596"/>
              <a:gd name="T60" fmla="*/ 1454 w 2902"/>
              <a:gd name="T61" fmla="*/ 1014 h 2596"/>
              <a:gd name="T62" fmla="*/ 1315 w 2902"/>
              <a:gd name="T63" fmla="*/ 980 h 2596"/>
              <a:gd name="T64" fmla="*/ 1210 w 2902"/>
              <a:gd name="T65" fmla="*/ 891 h 2596"/>
              <a:gd name="T66" fmla="*/ 1155 w 2902"/>
              <a:gd name="T67" fmla="*/ 762 h 2596"/>
              <a:gd name="T68" fmla="*/ 1127 w 2902"/>
              <a:gd name="T69" fmla="*/ 762 h 2596"/>
              <a:gd name="T70" fmla="*/ 1073 w 2902"/>
              <a:gd name="T71" fmla="*/ 891 h 2596"/>
              <a:gd name="T72" fmla="*/ 967 w 2902"/>
              <a:gd name="T73" fmla="*/ 980 h 2596"/>
              <a:gd name="T74" fmla="*/ 829 w 2902"/>
              <a:gd name="T75" fmla="*/ 1014 h 2596"/>
              <a:gd name="T76" fmla="*/ 690 w 2902"/>
              <a:gd name="T77" fmla="*/ 980 h 2596"/>
              <a:gd name="T78" fmla="*/ 585 w 2902"/>
              <a:gd name="T79" fmla="*/ 891 h 2596"/>
              <a:gd name="T80" fmla="*/ 531 w 2902"/>
              <a:gd name="T81" fmla="*/ 762 h 2596"/>
              <a:gd name="T82" fmla="*/ 492 w 2902"/>
              <a:gd name="T83" fmla="*/ 746 h 2596"/>
              <a:gd name="T84" fmla="*/ 522 w 2902"/>
              <a:gd name="T85" fmla="*/ 865 h 2596"/>
              <a:gd name="T86" fmla="*/ 485 w 2902"/>
              <a:gd name="T87" fmla="*/ 996 h 2596"/>
              <a:gd name="T88" fmla="*/ 393 w 2902"/>
              <a:gd name="T89" fmla="*/ 1090 h 2596"/>
              <a:gd name="T90" fmla="*/ 261 w 2902"/>
              <a:gd name="T91" fmla="*/ 1125 h 2596"/>
              <a:gd name="T92" fmla="*/ 129 w 2902"/>
              <a:gd name="T93" fmla="*/ 1090 h 2596"/>
              <a:gd name="T94" fmla="*/ 37 w 2902"/>
              <a:gd name="T95" fmla="*/ 996 h 2596"/>
              <a:gd name="T96" fmla="*/ 0 w 2902"/>
              <a:gd name="T97" fmla="*/ 865 h 2596"/>
              <a:gd name="T98" fmla="*/ 32 w 2902"/>
              <a:gd name="T99" fmla="*/ 741 h 2596"/>
              <a:gd name="T100" fmla="*/ 116 w 2902"/>
              <a:gd name="T101" fmla="*/ 649 h 2596"/>
              <a:gd name="T102" fmla="*/ 2484 w 2902"/>
              <a:gd name="T103" fmla="*/ 0 h 2596"/>
              <a:gd name="T104" fmla="*/ 2556 w 2902"/>
              <a:gd name="T105" fmla="*/ 30 h 2596"/>
              <a:gd name="T106" fmla="*/ 2586 w 2902"/>
              <a:gd name="T107" fmla="*/ 100 h 2596"/>
              <a:gd name="T108" fmla="*/ 346 w 2902"/>
              <a:gd name="T109" fmla="*/ 100 h 2596"/>
              <a:gd name="T110" fmla="*/ 377 w 2902"/>
              <a:gd name="T111" fmla="*/ 30 h 2596"/>
              <a:gd name="T112" fmla="*/ 449 w 2902"/>
              <a:gd name="T113" fmla="*/ 0 h 2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902" h="2596">
                <a:moveTo>
                  <a:pt x="543" y="1165"/>
                </a:moveTo>
                <a:lnTo>
                  <a:pt x="543" y="1810"/>
                </a:lnTo>
                <a:lnTo>
                  <a:pt x="2352" y="1810"/>
                </a:lnTo>
                <a:lnTo>
                  <a:pt x="2352" y="1192"/>
                </a:lnTo>
                <a:lnTo>
                  <a:pt x="2393" y="1219"/>
                </a:lnTo>
                <a:lnTo>
                  <a:pt x="2438" y="1241"/>
                </a:lnTo>
                <a:lnTo>
                  <a:pt x="2484" y="1257"/>
                </a:lnTo>
                <a:lnTo>
                  <a:pt x="2535" y="1268"/>
                </a:lnTo>
                <a:lnTo>
                  <a:pt x="2586" y="1271"/>
                </a:lnTo>
                <a:lnTo>
                  <a:pt x="2586" y="2497"/>
                </a:lnTo>
                <a:lnTo>
                  <a:pt x="2582" y="2523"/>
                </a:lnTo>
                <a:lnTo>
                  <a:pt x="2572" y="2546"/>
                </a:lnTo>
                <a:lnTo>
                  <a:pt x="2556" y="2567"/>
                </a:lnTo>
                <a:lnTo>
                  <a:pt x="2536" y="2583"/>
                </a:lnTo>
                <a:lnTo>
                  <a:pt x="2511" y="2593"/>
                </a:lnTo>
                <a:lnTo>
                  <a:pt x="2484" y="2596"/>
                </a:lnTo>
                <a:lnTo>
                  <a:pt x="449" y="2596"/>
                </a:lnTo>
                <a:lnTo>
                  <a:pt x="422" y="2593"/>
                </a:lnTo>
                <a:lnTo>
                  <a:pt x="397" y="2583"/>
                </a:lnTo>
                <a:lnTo>
                  <a:pt x="377" y="2567"/>
                </a:lnTo>
                <a:lnTo>
                  <a:pt x="360" y="2546"/>
                </a:lnTo>
                <a:lnTo>
                  <a:pt x="351" y="2523"/>
                </a:lnTo>
                <a:lnTo>
                  <a:pt x="346" y="2497"/>
                </a:lnTo>
                <a:lnTo>
                  <a:pt x="346" y="1265"/>
                </a:lnTo>
                <a:lnTo>
                  <a:pt x="401" y="1251"/>
                </a:lnTo>
                <a:lnTo>
                  <a:pt x="453" y="1228"/>
                </a:lnTo>
                <a:lnTo>
                  <a:pt x="501" y="1200"/>
                </a:lnTo>
                <a:lnTo>
                  <a:pt x="543" y="1165"/>
                </a:lnTo>
                <a:close/>
                <a:moveTo>
                  <a:pt x="377" y="362"/>
                </a:moveTo>
                <a:lnTo>
                  <a:pt x="2530" y="362"/>
                </a:lnTo>
                <a:lnTo>
                  <a:pt x="2805" y="652"/>
                </a:lnTo>
                <a:lnTo>
                  <a:pt x="2829" y="675"/>
                </a:lnTo>
                <a:lnTo>
                  <a:pt x="2851" y="700"/>
                </a:lnTo>
                <a:lnTo>
                  <a:pt x="2863" y="713"/>
                </a:lnTo>
                <a:lnTo>
                  <a:pt x="2858" y="713"/>
                </a:lnTo>
                <a:lnTo>
                  <a:pt x="2877" y="745"/>
                </a:lnTo>
                <a:lnTo>
                  <a:pt x="2891" y="778"/>
                </a:lnTo>
                <a:lnTo>
                  <a:pt x="2899" y="815"/>
                </a:lnTo>
                <a:lnTo>
                  <a:pt x="2902" y="854"/>
                </a:lnTo>
                <a:lnTo>
                  <a:pt x="2898" y="900"/>
                </a:lnTo>
                <a:lnTo>
                  <a:pt x="2885" y="945"/>
                </a:lnTo>
                <a:lnTo>
                  <a:pt x="2865" y="985"/>
                </a:lnTo>
                <a:lnTo>
                  <a:pt x="2840" y="1021"/>
                </a:lnTo>
                <a:lnTo>
                  <a:pt x="2809" y="1053"/>
                </a:lnTo>
                <a:lnTo>
                  <a:pt x="2773" y="1078"/>
                </a:lnTo>
                <a:lnTo>
                  <a:pt x="2732" y="1098"/>
                </a:lnTo>
                <a:lnTo>
                  <a:pt x="2687" y="1109"/>
                </a:lnTo>
                <a:lnTo>
                  <a:pt x="2641" y="1114"/>
                </a:lnTo>
                <a:lnTo>
                  <a:pt x="2595" y="1109"/>
                </a:lnTo>
                <a:lnTo>
                  <a:pt x="2550" y="1098"/>
                </a:lnTo>
                <a:lnTo>
                  <a:pt x="2509" y="1078"/>
                </a:lnTo>
                <a:lnTo>
                  <a:pt x="2473" y="1053"/>
                </a:lnTo>
                <a:lnTo>
                  <a:pt x="2442" y="1021"/>
                </a:lnTo>
                <a:lnTo>
                  <a:pt x="2417" y="985"/>
                </a:lnTo>
                <a:lnTo>
                  <a:pt x="2397" y="945"/>
                </a:lnTo>
                <a:lnTo>
                  <a:pt x="2385" y="900"/>
                </a:lnTo>
                <a:lnTo>
                  <a:pt x="2380" y="854"/>
                </a:lnTo>
                <a:lnTo>
                  <a:pt x="2383" y="815"/>
                </a:lnTo>
                <a:lnTo>
                  <a:pt x="2392" y="778"/>
                </a:lnTo>
                <a:lnTo>
                  <a:pt x="2406" y="745"/>
                </a:lnTo>
                <a:lnTo>
                  <a:pt x="2422" y="713"/>
                </a:lnTo>
                <a:lnTo>
                  <a:pt x="2382" y="713"/>
                </a:lnTo>
                <a:lnTo>
                  <a:pt x="2378" y="762"/>
                </a:lnTo>
                <a:lnTo>
                  <a:pt x="2366" y="808"/>
                </a:lnTo>
                <a:lnTo>
                  <a:pt x="2348" y="851"/>
                </a:lnTo>
                <a:lnTo>
                  <a:pt x="2323" y="891"/>
                </a:lnTo>
                <a:lnTo>
                  <a:pt x="2293" y="926"/>
                </a:lnTo>
                <a:lnTo>
                  <a:pt x="2258" y="955"/>
                </a:lnTo>
                <a:lnTo>
                  <a:pt x="2218" y="980"/>
                </a:lnTo>
                <a:lnTo>
                  <a:pt x="2174" y="999"/>
                </a:lnTo>
                <a:lnTo>
                  <a:pt x="2128" y="1010"/>
                </a:lnTo>
                <a:lnTo>
                  <a:pt x="2079" y="1014"/>
                </a:lnTo>
                <a:lnTo>
                  <a:pt x="2030" y="1010"/>
                </a:lnTo>
                <a:lnTo>
                  <a:pt x="1984" y="999"/>
                </a:lnTo>
                <a:lnTo>
                  <a:pt x="1940" y="980"/>
                </a:lnTo>
                <a:lnTo>
                  <a:pt x="1901" y="955"/>
                </a:lnTo>
                <a:lnTo>
                  <a:pt x="1866" y="926"/>
                </a:lnTo>
                <a:lnTo>
                  <a:pt x="1837" y="891"/>
                </a:lnTo>
                <a:lnTo>
                  <a:pt x="1811" y="851"/>
                </a:lnTo>
                <a:lnTo>
                  <a:pt x="1793" y="808"/>
                </a:lnTo>
                <a:lnTo>
                  <a:pt x="1782" y="762"/>
                </a:lnTo>
                <a:lnTo>
                  <a:pt x="1778" y="713"/>
                </a:lnTo>
                <a:lnTo>
                  <a:pt x="1755" y="713"/>
                </a:lnTo>
                <a:lnTo>
                  <a:pt x="1751" y="762"/>
                </a:lnTo>
                <a:lnTo>
                  <a:pt x="1740" y="808"/>
                </a:lnTo>
                <a:lnTo>
                  <a:pt x="1722" y="851"/>
                </a:lnTo>
                <a:lnTo>
                  <a:pt x="1698" y="891"/>
                </a:lnTo>
                <a:lnTo>
                  <a:pt x="1667" y="926"/>
                </a:lnTo>
                <a:lnTo>
                  <a:pt x="1632" y="955"/>
                </a:lnTo>
                <a:lnTo>
                  <a:pt x="1593" y="980"/>
                </a:lnTo>
                <a:lnTo>
                  <a:pt x="1549" y="999"/>
                </a:lnTo>
                <a:lnTo>
                  <a:pt x="1503" y="1010"/>
                </a:lnTo>
                <a:lnTo>
                  <a:pt x="1454" y="1014"/>
                </a:lnTo>
                <a:lnTo>
                  <a:pt x="1405" y="1010"/>
                </a:lnTo>
                <a:lnTo>
                  <a:pt x="1358" y="999"/>
                </a:lnTo>
                <a:lnTo>
                  <a:pt x="1315" y="980"/>
                </a:lnTo>
                <a:lnTo>
                  <a:pt x="1276" y="955"/>
                </a:lnTo>
                <a:lnTo>
                  <a:pt x="1241" y="926"/>
                </a:lnTo>
                <a:lnTo>
                  <a:pt x="1210" y="891"/>
                </a:lnTo>
                <a:lnTo>
                  <a:pt x="1186" y="851"/>
                </a:lnTo>
                <a:lnTo>
                  <a:pt x="1168" y="808"/>
                </a:lnTo>
                <a:lnTo>
                  <a:pt x="1155" y="762"/>
                </a:lnTo>
                <a:lnTo>
                  <a:pt x="1152" y="713"/>
                </a:lnTo>
                <a:lnTo>
                  <a:pt x="1131" y="713"/>
                </a:lnTo>
                <a:lnTo>
                  <a:pt x="1127" y="762"/>
                </a:lnTo>
                <a:lnTo>
                  <a:pt x="1116" y="808"/>
                </a:lnTo>
                <a:lnTo>
                  <a:pt x="1096" y="851"/>
                </a:lnTo>
                <a:lnTo>
                  <a:pt x="1073" y="891"/>
                </a:lnTo>
                <a:lnTo>
                  <a:pt x="1042" y="926"/>
                </a:lnTo>
                <a:lnTo>
                  <a:pt x="1007" y="955"/>
                </a:lnTo>
                <a:lnTo>
                  <a:pt x="967" y="980"/>
                </a:lnTo>
                <a:lnTo>
                  <a:pt x="924" y="999"/>
                </a:lnTo>
                <a:lnTo>
                  <a:pt x="878" y="1010"/>
                </a:lnTo>
                <a:lnTo>
                  <a:pt x="829" y="1014"/>
                </a:lnTo>
                <a:lnTo>
                  <a:pt x="780" y="1010"/>
                </a:lnTo>
                <a:lnTo>
                  <a:pt x="733" y="999"/>
                </a:lnTo>
                <a:lnTo>
                  <a:pt x="690" y="980"/>
                </a:lnTo>
                <a:lnTo>
                  <a:pt x="651" y="955"/>
                </a:lnTo>
                <a:lnTo>
                  <a:pt x="616" y="926"/>
                </a:lnTo>
                <a:lnTo>
                  <a:pt x="585" y="891"/>
                </a:lnTo>
                <a:lnTo>
                  <a:pt x="561" y="851"/>
                </a:lnTo>
                <a:lnTo>
                  <a:pt x="543" y="808"/>
                </a:lnTo>
                <a:lnTo>
                  <a:pt x="531" y="762"/>
                </a:lnTo>
                <a:lnTo>
                  <a:pt x="527" y="713"/>
                </a:lnTo>
                <a:lnTo>
                  <a:pt x="471" y="713"/>
                </a:lnTo>
                <a:lnTo>
                  <a:pt x="492" y="746"/>
                </a:lnTo>
                <a:lnTo>
                  <a:pt x="508" y="783"/>
                </a:lnTo>
                <a:lnTo>
                  <a:pt x="517" y="823"/>
                </a:lnTo>
                <a:lnTo>
                  <a:pt x="522" y="865"/>
                </a:lnTo>
                <a:lnTo>
                  <a:pt x="517" y="912"/>
                </a:lnTo>
                <a:lnTo>
                  <a:pt x="505" y="956"/>
                </a:lnTo>
                <a:lnTo>
                  <a:pt x="485" y="996"/>
                </a:lnTo>
                <a:lnTo>
                  <a:pt x="460" y="1032"/>
                </a:lnTo>
                <a:lnTo>
                  <a:pt x="429" y="1064"/>
                </a:lnTo>
                <a:lnTo>
                  <a:pt x="393" y="1090"/>
                </a:lnTo>
                <a:lnTo>
                  <a:pt x="352" y="1109"/>
                </a:lnTo>
                <a:lnTo>
                  <a:pt x="307" y="1121"/>
                </a:lnTo>
                <a:lnTo>
                  <a:pt x="261" y="1125"/>
                </a:lnTo>
                <a:lnTo>
                  <a:pt x="215" y="1121"/>
                </a:lnTo>
                <a:lnTo>
                  <a:pt x="170" y="1109"/>
                </a:lnTo>
                <a:lnTo>
                  <a:pt x="129" y="1090"/>
                </a:lnTo>
                <a:lnTo>
                  <a:pt x="93" y="1064"/>
                </a:lnTo>
                <a:lnTo>
                  <a:pt x="62" y="1032"/>
                </a:lnTo>
                <a:lnTo>
                  <a:pt x="37" y="996"/>
                </a:lnTo>
                <a:lnTo>
                  <a:pt x="17" y="956"/>
                </a:lnTo>
                <a:lnTo>
                  <a:pt x="4" y="912"/>
                </a:lnTo>
                <a:lnTo>
                  <a:pt x="0" y="865"/>
                </a:lnTo>
                <a:lnTo>
                  <a:pt x="4" y="820"/>
                </a:lnTo>
                <a:lnTo>
                  <a:pt x="16" y="780"/>
                </a:lnTo>
                <a:lnTo>
                  <a:pt x="32" y="741"/>
                </a:lnTo>
                <a:lnTo>
                  <a:pt x="55" y="706"/>
                </a:lnTo>
                <a:lnTo>
                  <a:pt x="83" y="675"/>
                </a:lnTo>
                <a:lnTo>
                  <a:pt x="116" y="649"/>
                </a:lnTo>
                <a:lnTo>
                  <a:pt x="377" y="362"/>
                </a:lnTo>
                <a:close/>
                <a:moveTo>
                  <a:pt x="449" y="0"/>
                </a:moveTo>
                <a:lnTo>
                  <a:pt x="2484" y="0"/>
                </a:lnTo>
                <a:lnTo>
                  <a:pt x="2511" y="4"/>
                </a:lnTo>
                <a:lnTo>
                  <a:pt x="2536" y="14"/>
                </a:lnTo>
                <a:lnTo>
                  <a:pt x="2556" y="30"/>
                </a:lnTo>
                <a:lnTo>
                  <a:pt x="2572" y="49"/>
                </a:lnTo>
                <a:lnTo>
                  <a:pt x="2582" y="73"/>
                </a:lnTo>
                <a:lnTo>
                  <a:pt x="2586" y="100"/>
                </a:lnTo>
                <a:lnTo>
                  <a:pt x="2586" y="227"/>
                </a:lnTo>
                <a:lnTo>
                  <a:pt x="346" y="227"/>
                </a:lnTo>
                <a:lnTo>
                  <a:pt x="346" y="100"/>
                </a:lnTo>
                <a:lnTo>
                  <a:pt x="351" y="73"/>
                </a:lnTo>
                <a:lnTo>
                  <a:pt x="360" y="49"/>
                </a:lnTo>
                <a:lnTo>
                  <a:pt x="377" y="30"/>
                </a:lnTo>
                <a:lnTo>
                  <a:pt x="397" y="14"/>
                </a:lnTo>
                <a:lnTo>
                  <a:pt x="422" y="4"/>
                </a:lnTo>
                <a:lnTo>
                  <a:pt x="44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anchor="t" anchorCtr="0" compatLnSpc="1">
            <a:prstTxWarp prst="textNoShape">
              <a:avLst/>
            </a:prstTxWarp>
          </a:bodyPr>
          <a:lstStyle/>
          <a:p>
            <a:endParaRPr lang="fr-FR" sz="525"/>
          </a:p>
        </p:txBody>
      </p:sp>
      <p:sp>
        <p:nvSpPr>
          <p:cNvPr id="56" name="Freeform 6">
            <a:extLst>
              <a:ext uri="{FF2B5EF4-FFF2-40B4-BE49-F238E27FC236}">
                <a16:creationId xmlns:a16="http://schemas.microsoft.com/office/drawing/2014/main" id="{BB5D8076-811C-48B0-A4C5-BD68379CB529}"/>
              </a:ext>
            </a:extLst>
          </p:cNvPr>
          <p:cNvSpPr>
            <a:spLocks noEditPoints="1"/>
          </p:cNvSpPr>
          <p:nvPr/>
        </p:nvSpPr>
        <p:spPr bwMode="auto">
          <a:xfrm>
            <a:off x="4405296" y="1741287"/>
            <a:ext cx="285235" cy="388237"/>
          </a:xfrm>
          <a:custGeom>
            <a:avLst/>
            <a:gdLst>
              <a:gd name="T0" fmla="*/ 633 w 1154"/>
              <a:gd name="T1" fmla="*/ 454 h 1566"/>
              <a:gd name="T2" fmla="*/ 696 w 1154"/>
              <a:gd name="T3" fmla="*/ 507 h 1566"/>
              <a:gd name="T4" fmla="*/ 720 w 1154"/>
              <a:gd name="T5" fmla="*/ 587 h 1566"/>
              <a:gd name="T6" fmla="*/ 696 w 1154"/>
              <a:gd name="T7" fmla="*/ 669 h 1566"/>
              <a:gd name="T8" fmla="*/ 633 w 1154"/>
              <a:gd name="T9" fmla="*/ 721 h 1566"/>
              <a:gd name="T10" fmla="*/ 548 w 1154"/>
              <a:gd name="T11" fmla="*/ 730 h 1566"/>
              <a:gd name="T12" fmla="*/ 477 w 1154"/>
              <a:gd name="T13" fmla="*/ 691 h 1566"/>
              <a:gd name="T14" fmla="*/ 437 w 1154"/>
              <a:gd name="T15" fmla="*/ 617 h 1566"/>
              <a:gd name="T16" fmla="*/ 446 w 1154"/>
              <a:gd name="T17" fmla="*/ 531 h 1566"/>
              <a:gd name="T18" fmla="*/ 498 w 1154"/>
              <a:gd name="T19" fmla="*/ 467 h 1566"/>
              <a:gd name="T20" fmla="*/ 577 w 1154"/>
              <a:gd name="T21" fmla="*/ 443 h 1566"/>
              <a:gd name="T22" fmla="*/ 482 w 1154"/>
              <a:gd name="T23" fmla="*/ 208 h 1566"/>
              <a:gd name="T24" fmla="*/ 357 w 1154"/>
              <a:gd name="T25" fmla="*/ 266 h 1566"/>
              <a:gd name="T26" fmla="*/ 261 w 1154"/>
              <a:gd name="T27" fmla="*/ 363 h 1566"/>
              <a:gd name="T28" fmla="*/ 204 w 1154"/>
              <a:gd name="T29" fmla="*/ 490 h 1566"/>
              <a:gd name="T30" fmla="*/ 195 w 1154"/>
              <a:gd name="T31" fmla="*/ 636 h 1566"/>
              <a:gd name="T32" fmla="*/ 237 w 1154"/>
              <a:gd name="T33" fmla="*/ 771 h 1566"/>
              <a:gd name="T34" fmla="*/ 322 w 1154"/>
              <a:gd name="T35" fmla="*/ 880 h 1566"/>
              <a:gd name="T36" fmla="*/ 437 w 1154"/>
              <a:gd name="T37" fmla="*/ 952 h 1566"/>
              <a:gd name="T38" fmla="*/ 577 w 1154"/>
              <a:gd name="T39" fmla="*/ 979 h 1566"/>
              <a:gd name="T40" fmla="*/ 716 w 1154"/>
              <a:gd name="T41" fmla="*/ 952 h 1566"/>
              <a:gd name="T42" fmla="*/ 832 w 1154"/>
              <a:gd name="T43" fmla="*/ 880 h 1566"/>
              <a:gd name="T44" fmla="*/ 916 w 1154"/>
              <a:gd name="T45" fmla="*/ 771 h 1566"/>
              <a:gd name="T46" fmla="*/ 958 w 1154"/>
              <a:gd name="T47" fmla="*/ 636 h 1566"/>
              <a:gd name="T48" fmla="*/ 949 w 1154"/>
              <a:gd name="T49" fmla="*/ 490 h 1566"/>
              <a:gd name="T50" fmla="*/ 892 w 1154"/>
              <a:gd name="T51" fmla="*/ 363 h 1566"/>
              <a:gd name="T52" fmla="*/ 796 w 1154"/>
              <a:gd name="T53" fmla="*/ 266 h 1566"/>
              <a:gd name="T54" fmla="*/ 672 w 1154"/>
              <a:gd name="T55" fmla="*/ 208 h 1566"/>
              <a:gd name="T56" fmla="*/ 577 w 1154"/>
              <a:gd name="T57" fmla="*/ 0 h 1566"/>
              <a:gd name="T58" fmla="*/ 759 w 1154"/>
              <a:gd name="T59" fmla="*/ 30 h 1566"/>
              <a:gd name="T60" fmla="*/ 917 w 1154"/>
              <a:gd name="T61" fmla="*/ 113 h 1566"/>
              <a:gd name="T62" fmla="*/ 1041 w 1154"/>
              <a:gd name="T63" fmla="*/ 240 h 1566"/>
              <a:gd name="T64" fmla="*/ 1124 w 1154"/>
              <a:gd name="T65" fmla="*/ 401 h 1566"/>
              <a:gd name="T66" fmla="*/ 1154 w 1154"/>
              <a:gd name="T67" fmla="*/ 587 h 1566"/>
              <a:gd name="T68" fmla="*/ 1136 w 1154"/>
              <a:gd name="T69" fmla="*/ 697 h 1566"/>
              <a:gd name="T70" fmla="*/ 1089 w 1154"/>
              <a:gd name="T71" fmla="*/ 822 h 1566"/>
              <a:gd name="T72" fmla="*/ 1021 w 1154"/>
              <a:gd name="T73" fmla="*/ 955 h 1566"/>
              <a:gd name="T74" fmla="*/ 939 w 1154"/>
              <a:gd name="T75" fmla="*/ 1090 h 1566"/>
              <a:gd name="T76" fmla="*/ 850 w 1154"/>
              <a:gd name="T77" fmla="*/ 1219 h 1566"/>
              <a:gd name="T78" fmla="*/ 763 w 1154"/>
              <a:gd name="T79" fmla="*/ 1337 h 1566"/>
              <a:gd name="T80" fmla="*/ 684 w 1154"/>
              <a:gd name="T81" fmla="*/ 1438 h 1566"/>
              <a:gd name="T82" fmla="*/ 622 w 1154"/>
              <a:gd name="T83" fmla="*/ 1512 h 1566"/>
              <a:gd name="T84" fmla="*/ 585 w 1154"/>
              <a:gd name="T85" fmla="*/ 1557 h 1566"/>
              <a:gd name="T86" fmla="*/ 575 w 1154"/>
              <a:gd name="T87" fmla="*/ 1564 h 1566"/>
              <a:gd name="T88" fmla="*/ 546 w 1154"/>
              <a:gd name="T89" fmla="*/ 1531 h 1566"/>
              <a:gd name="T90" fmla="*/ 492 w 1154"/>
              <a:gd name="T91" fmla="*/ 1465 h 1566"/>
              <a:gd name="T92" fmla="*/ 419 w 1154"/>
              <a:gd name="T93" fmla="*/ 1373 h 1566"/>
              <a:gd name="T94" fmla="*/ 333 w 1154"/>
              <a:gd name="T95" fmla="*/ 1260 h 1566"/>
              <a:gd name="T96" fmla="*/ 244 w 1154"/>
              <a:gd name="T97" fmla="*/ 1134 h 1566"/>
              <a:gd name="T98" fmla="*/ 159 w 1154"/>
              <a:gd name="T99" fmla="*/ 1000 h 1566"/>
              <a:gd name="T100" fmla="*/ 84 w 1154"/>
              <a:gd name="T101" fmla="*/ 866 h 1566"/>
              <a:gd name="T102" fmla="*/ 30 w 1154"/>
              <a:gd name="T103" fmla="*/ 738 h 1566"/>
              <a:gd name="T104" fmla="*/ 1 w 1154"/>
              <a:gd name="T105" fmla="*/ 621 h 1566"/>
              <a:gd name="T106" fmla="*/ 14 w 1154"/>
              <a:gd name="T107" fmla="*/ 461 h 1566"/>
              <a:gd name="T108" fmla="*/ 78 w 1154"/>
              <a:gd name="T109" fmla="*/ 290 h 1566"/>
              <a:gd name="T110" fmla="*/ 190 w 1154"/>
              <a:gd name="T111" fmla="*/ 151 h 1566"/>
              <a:gd name="T112" fmla="*/ 338 w 1154"/>
              <a:gd name="T113" fmla="*/ 52 h 1566"/>
              <a:gd name="T114" fmla="*/ 513 w 1154"/>
              <a:gd name="T115" fmla="*/ 3 h 15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154" h="1566">
                <a:moveTo>
                  <a:pt x="577" y="443"/>
                </a:moveTo>
                <a:lnTo>
                  <a:pt x="606" y="445"/>
                </a:lnTo>
                <a:lnTo>
                  <a:pt x="633" y="454"/>
                </a:lnTo>
                <a:lnTo>
                  <a:pt x="657" y="467"/>
                </a:lnTo>
                <a:lnTo>
                  <a:pt x="678" y="485"/>
                </a:lnTo>
                <a:lnTo>
                  <a:pt x="696" y="507"/>
                </a:lnTo>
                <a:lnTo>
                  <a:pt x="709" y="531"/>
                </a:lnTo>
                <a:lnTo>
                  <a:pt x="717" y="559"/>
                </a:lnTo>
                <a:lnTo>
                  <a:pt x="720" y="587"/>
                </a:lnTo>
                <a:lnTo>
                  <a:pt x="717" y="617"/>
                </a:lnTo>
                <a:lnTo>
                  <a:pt x="709" y="644"/>
                </a:lnTo>
                <a:lnTo>
                  <a:pt x="696" y="669"/>
                </a:lnTo>
                <a:lnTo>
                  <a:pt x="678" y="691"/>
                </a:lnTo>
                <a:lnTo>
                  <a:pt x="657" y="708"/>
                </a:lnTo>
                <a:lnTo>
                  <a:pt x="633" y="721"/>
                </a:lnTo>
                <a:lnTo>
                  <a:pt x="606" y="730"/>
                </a:lnTo>
                <a:lnTo>
                  <a:pt x="577" y="732"/>
                </a:lnTo>
                <a:lnTo>
                  <a:pt x="548" y="730"/>
                </a:lnTo>
                <a:lnTo>
                  <a:pt x="522" y="721"/>
                </a:lnTo>
                <a:lnTo>
                  <a:pt x="498" y="708"/>
                </a:lnTo>
                <a:lnTo>
                  <a:pt x="477" y="691"/>
                </a:lnTo>
                <a:lnTo>
                  <a:pt x="459" y="669"/>
                </a:lnTo>
                <a:lnTo>
                  <a:pt x="446" y="644"/>
                </a:lnTo>
                <a:lnTo>
                  <a:pt x="437" y="617"/>
                </a:lnTo>
                <a:lnTo>
                  <a:pt x="435" y="587"/>
                </a:lnTo>
                <a:lnTo>
                  <a:pt x="437" y="559"/>
                </a:lnTo>
                <a:lnTo>
                  <a:pt x="446" y="531"/>
                </a:lnTo>
                <a:lnTo>
                  <a:pt x="459" y="507"/>
                </a:lnTo>
                <a:lnTo>
                  <a:pt x="477" y="485"/>
                </a:lnTo>
                <a:lnTo>
                  <a:pt x="498" y="467"/>
                </a:lnTo>
                <a:lnTo>
                  <a:pt x="522" y="454"/>
                </a:lnTo>
                <a:lnTo>
                  <a:pt x="548" y="445"/>
                </a:lnTo>
                <a:lnTo>
                  <a:pt x="577" y="443"/>
                </a:lnTo>
                <a:close/>
                <a:moveTo>
                  <a:pt x="577" y="196"/>
                </a:moveTo>
                <a:lnTo>
                  <a:pt x="529" y="199"/>
                </a:lnTo>
                <a:lnTo>
                  <a:pt x="482" y="208"/>
                </a:lnTo>
                <a:lnTo>
                  <a:pt x="437" y="222"/>
                </a:lnTo>
                <a:lnTo>
                  <a:pt x="395" y="241"/>
                </a:lnTo>
                <a:lnTo>
                  <a:pt x="357" y="266"/>
                </a:lnTo>
                <a:lnTo>
                  <a:pt x="322" y="295"/>
                </a:lnTo>
                <a:lnTo>
                  <a:pt x="289" y="327"/>
                </a:lnTo>
                <a:lnTo>
                  <a:pt x="261" y="363"/>
                </a:lnTo>
                <a:lnTo>
                  <a:pt x="237" y="402"/>
                </a:lnTo>
                <a:lnTo>
                  <a:pt x="218" y="445"/>
                </a:lnTo>
                <a:lnTo>
                  <a:pt x="204" y="490"/>
                </a:lnTo>
                <a:lnTo>
                  <a:pt x="195" y="538"/>
                </a:lnTo>
                <a:lnTo>
                  <a:pt x="192" y="587"/>
                </a:lnTo>
                <a:lnTo>
                  <a:pt x="195" y="636"/>
                </a:lnTo>
                <a:lnTo>
                  <a:pt x="204" y="683"/>
                </a:lnTo>
                <a:lnTo>
                  <a:pt x="218" y="728"/>
                </a:lnTo>
                <a:lnTo>
                  <a:pt x="237" y="771"/>
                </a:lnTo>
                <a:lnTo>
                  <a:pt x="261" y="811"/>
                </a:lnTo>
                <a:lnTo>
                  <a:pt x="289" y="847"/>
                </a:lnTo>
                <a:lnTo>
                  <a:pt x="322" y="880"/>
                </a:lnTo>
                <a:lnTo>
                  <a:pt x="357" y="908"/>
                </a:lnTo>
                <a:lnTo>
                  <a:pt x="395" y="933"/>
                </a:lnTo>
                <a:lnTo>
                  <a:pt x="437" y="952"/>
                </a:lnTo>
                <a:lnTo>
                  <a:pt x="482" y="967"/>
                </a:lnTo>
                <a:lnTo>
                  <a:pt x="529" y="976"/>
                </a:lnTo>
                <a:lnTo>
                  <a:pt x="577" y="979"/>
                </a:lnTo>
                <a:lnTo>
                  <a:pt x="624" y="976"/>
                </a:lnTo>
                <a:lnTo>
                  <a:pt x="672" y="967"/>
                </a:lnTo>
                <a:lnTo>
                  <a:pt x="716" y="952"/>
                </a:lnTo>
                <a:lnTo>
                  <a:pt x="758" y="933"/>
                </a:lnTo>
                <a:lnTo>
                  <a:pt x="796" y="908"/>
                </a:lnTo>
                <a:lnTo>
                  <a:pt x="832" y="880"/>
                </a:lnTo>
                <a:lnTo>
                  <a:pt x="864" y="847"/>
                </a:lnTo>
                <a:lnTo>
                  <a:pt x="892" y="811"/>
                </a:lnTo>
                <a:lnTo>
                  <a:pt x="916" y="771"/>
                </a:lnTo>
                <a:lnTo>
                  <a:pt x="935" y="728"/>
                </a:lnTo>
                <a:lnTo>
                  <a:pt x="949" y="683"/>
                </a:lnTo>
                <a:lnTo>
                  <a:pt x="958" y="636"/>
                </a:lnTo>
                <a:lnTo>
                  <a:pt x="961" y="587"/>
                </a:lnTo>
                <a:lnTo>
                  <a:pt x="958" y="538"/>
                </a:lnTo>
                <a:lnTo>
                  <a:pt x="949" y="490"/>
                </a:lnTo>
                <a:lnTo>
                  <a:pt x="935" y="445"/>
                </a:lnTo>
                <a:lnTo>
                  <a:pt x="916" y="402"/>
                </a:lnTo>
                <a:lnTo>
                  <a:pt x="892" y="363"/>
                </a:lnTo>
                <a:lnTo>
                  <a:pt x="864" y="327"/>
                </a:lnTo>
                <a:lnTo>
                  <a:pt x="832" y="295"/>
                </a:lnTo>
                <a:lnTo>
                  <a:pt x="796" y="266"/>
                </a:lnTo>
                <a:lnTo>
                  <a:pt x="758" y="241"/>
                </a:lnTo>
                <a:lnTo>
                  <a:pt x="716" y="222"/>
                </a:lnTo>
                <a:lnTo>
                  <a:pt x="672" y="208"/>
                </a:lnTo>
                <a:lnTo>
                  <a:pt x="624" y="199"/>
                </a:lnTo>
                <a:lnTo>
                  <a:pt x="577" y="196"/>
                </a:lnTo>
                <a:close/>
                <a:moveTo>
                  <a:pt x="577" y="0"/>
                </a:moveTo>
                <a:lnTo>
                  <a:pt x="640" y="3"/>
                </a:lnTo>
                <a:lnTo>
                  <a:pt x="700" y="13"/>
                </a:lnTo>
                <a:lnTo>
                  <a:pt x="759" y="30"/>
                </a:lnTo>
                <a:lnTo>
                  <a:pt x="815" y="52"/>
                </a:lnTo>
                <a:lnTo>
                  <a:pt x="868" y="80"/>
                </a:lnTo>
                <a:lnTo>
                  <a:pt x="917" y="113"/>
                </a:lnTo>
                <a:lnTo>
                  <a:pt x="963" y="151"/>
                </a:lnTo>
                <a:lnTo>
                  <a:pt x="1005" y="193"/>
                </a:lnTo>
                <a:lnTo>
                  <a:pt x="1041" y="240"/>
                </a:lnTo>
                <a:lnTo>
                  <a:pt x="1075" y="290"/>
                </a:lnTo>
                <a:lnTo>
                  <a:pt x="1102" y="344"/>
                </a:lnTo>
                <a:lnTo>
                  <a:pt x="1124" y="401"/>
                </a:lnTo>
                <a:lnTo>
                  <a:pt x="1139" y="461"/>
                </a:lnTo>
                <a:lnTo>
                  <a:pt x="1149" y="523"/>
                </a:lnTo>
                <a:lnTo>
                  <a:pt x="1154" y="587"/>
                </a:lnTo>
                <a:lnTo>
                  <a:pt x="1152" y="621"/>
                </a:lnTo>
                <a:lnTo>
                  <a:pt x="1145" y="659"/>
                </a:lnTo>
                <a:lnTo>
                  <a:pt x="1136" y="697"/>
                </a:lnTo>
                <a:lnTo>
                  <a:pt x="1123" y="738"/>
                </a:lnTo>
                <a:lnTo>
                  <a:pt x="1108" y="779"/>
                </a:lnTo>
                <a:lnTo>
                  <a:pt x="1089" y="822"/>
                </a:lnTo>
                <a:lnTo>
                  <a:pt x="1069" y="866"/>
                </a:lnTo>
                <a:lnTo>
                  <a:pt x="1046" y="911"/>
                </a:lnTo>
                <a:lnTo>
                  <a:pt x="1021" y="955"/>
                </a:lnTo>
                <a:lnTo>
                  <a:pt x="995" y="1000"/>
                </a:lnTo>
                <a:lnTo>
                  <a:pt x="968" y="1045"/>
                </a:lnTo>
                <a:lnTo>
                  <a:pt x="939" y="1090"/>
                </a:lnTo>
                <a:lnTo>
                  <a:pt x="909" y="1134"/>
                </a:lnTo>
                <a:lnTo>
                  <a:pt x="880" y="1177"/>
                </a:lnTo>
                <a:lnTo>
                  <a:pt x="850" y="1219"/>
                </a:lnTo>
                <a:lnTo>
                  <a:pt x="820" y="1260"/>
                </a:lnTo>
                <a:lnTo>
                  <a:pt x="791" y="1300"/>
                </a:lnTo>
                <a:lnTo>
                  <a:pt x="763" y="1337"/>
                </a:lnTo>
                <a:lnTo>
                  <a:pt x="734" y="1373"/>
                </a:lnTo>
                <a:lnTo>
                  <a:pt x="709" y="1407"/>
                </a:lnTo>
                <a:lnTo>
                  <a:pt x="684" y="1438"/>
                </a:lnTo>
                <a:lnTo>
                  <a:pt x="661" y="1465"/>
                </a:lnTo>
                <a:lnTo>
                  <a:pt x="641" y="1490"/>
                </a:lnTo>
                <a:lnTo>
                  <a:pt x="622" y="1512"/>
                </a:lnTo>
                <a:lnTo>
                  <a:pt x="607" y="1531"/>
                </a:lnTo>
                <a:lnTo>
                  <a:pt x="594" y="1546"/>
                </a:lnTo>
                <a:lnTo>
                  <a:pt x="585" y="1557"/>
                </a:lnTo>
                <a:lnTo>
                  <a:pt x="578" y="1564"/>
                </a:lnTo>
                <a:lnTo>
                  <a:pt x="577" y="1566"/>
                </a:lnTo>
                <a:lnTo>
                  <a:pt x="575" y="1564"/>
                </a:lnTo>
                <a:lnTo>
                  <a:pt x="568" y="1557"/>
                </a:lnTo>
                <a:lnTo>
                  <a:pt x="559" y="1546"/>
                </a:lnTo>
                <a:lnTo>
                  <a:pt x="546" y="1531"/>
                </a:lnTo>
                <a:lnTo>
                  <a:pt x="531" y="1512"/>
                </a:lnTo>
                <a:lnTo>
                  <a:pt x="513" y="1490"/>
                </a:lnTo>
                <a:lnTo>
                  <a:pt x="492" y="1465"/>
                </a:lnTo>
                <a:lnTo>
                  <a:pt x="469" y="1438"/>
                </a:lnTo>
                <a:lnTo>
                  <a:pt x="444" y="1407"/>
                </a:lnTo>
                <a:lnTo>
                  <a:pt x="419" y="1373"/>
                </a:lnTo>
                <a:lnTo>
                  <a:pt x="391" y="1337"/>
                </a:lnTo>
                <a:lnTo>
                  <a:pt x="362" y="1300"/>
                </a:lnTo>
                <a:lnTo>
                  <a:pt x="333" y="1260"/>
                </a:lnTo>
                <a:lnTo>
                  <a:pt x="303" y="1219"/>
                </a:lnTo>
                <a:lnTo>
                  <a:pt x="273" y="1177"/>
                </a:lnTo>
                <a:lnTo>
                  <a:pt x="244" y="1134"/>
                </a:lnTo>
                <a:lnTo>
                  <a:pt x="214" y="1090"/>
                </a:lnTo>
                <a:lnTo>
                  <a:pt x="186" y="1045"/>
                </a:lnTo>
                <a:lnTo>
                  <a:pt x="159" y="1000"/>
                </a:lnTo>
                <a:lnTo>
                  <a:pt x="132" y="955"/>
                </a:lnTo>
                <a:lnTo>
                  <a:pt x="107" y="911"/>
                </a:lnTo>
                <a:lnTo>
                  <a:pt x="84" y="866"/>
                </a:lnTo>
                <a:lnTo>
                  <a:pt x="64" y="822"/>
                </a:lnTo>
                <a:lnTo>
                  <a:pt x="45" y="779"/>
                </a:lnTo>
                <a:lnTo>
                  <a:pt x="30" y="738"/>
                </a:lnTo>
                <a:lnTo>
                  <a:pt x="17" y="697"/>
                </a:lnTo>
                <a:lnTo>
                  <a:pt x="8" y="659"/>
                </a:lnTo>
                <a:lnTo>
                  <a:pt x="1" y="621"/>
                </a:lnTo>
                <a:lnTo>
                  <a:pt x="0" y="587"/>
                </a:lnTo>
                <a:lnTo>
                  <a:pt x="4" y="523"/>
                </a:lnTo>
                <a:lnTo>
                  <a:pt x="14" y="461"/>
                </a:lnTo>
                <a:lnTo>
                  <a:pt x="29" y="401"/>
                </a:lnTo>
                <a:lnTo>
                  <a:pt x="51" y="344"/>
                </a:lnTo>
                <a:lnTo>
                  <a:pt x="78" y="290"/>
                </a:lnTo>
                <a:lnTo>
                  <a:pt x="112" y="240"/>
                </a:lnTo>
                <a:lnTo>
                  <a:pt x="149" y="193"/>
                </a:lnTo>
                <a:lnTo>
                  <a:pt x="190" y="151"/>
                </a:lnTo>
                <a:lnTo>
                  <a:pt x="236" y="113"/>
                </a:lnTo>
                <a:lnTo>
                  <a:pt x="285" y="80"/>
                </a:lnTo>
                <a:lnTo>
                  <a:pt x="338" y="52"/>
                </a:lnTo>
                <a:lnTo>
                  <a:pt x="394" y="30"/>
                </a:lnTo>
                <a:lnTo>
                  <a:pt x="453" y="13"/>
                </a:lnTo>
                <a:lnTo>
                  <a:pt x="513" y="3"/>
                </a:lnTo>
                <a:lnTo>
                  <a:pt x="57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anchor="t" anchorCtr="0" compatLnSpc="1">
            <a:prstTxWarp prst="textNoShape">
              <a:avLst/>
            </a:prstTxWarp>
          </a:bodyPr>
          <a:lstStyle/>
          <a:p>
            <a:endParaRPr lang="fr-FR" sz="525"/>
          </a:p>
        </p:txBody>
      </p:sp>
    </p:spTree>
    <p:extLst>
      <p:ext uri="{BB962C8B-B14F-4D97-AF65-F5344CB8AC3E}">
        <p14:creationId xmlns:p14="http://schemas.microsoft.com/office/powerpoint/2010/main" val="4079665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44" grpId="0"/>
      <p:bldP spid="51" grpId="0" animBg="1"/>
      <p:bldP spid="52" grpId="0" animBg="1"/>
      <p:bldP spid="53" grpId="0" animBg="1"/>
      <p:bldP spid="5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>
              <a:buClr>
                <a:srgbClr val="FFFFFF"/>
              </a:buClr>
            </a:pPr>
            <a:fld id="{00000000-1234-1234-1234-123412341234}" type="slidenum">
              <a:rPr lang="fr-FR">
                <a:solidFill>
                  <a:srgbClr val="FFFFFF"/>
                </a:solidFill>
              </a:rPr>
              <a:pPr>
                <a:buClr>
                  <a:srgbClr val="FFFFFF"/>
                </a:buClr>
              </a:pPr>
              <a:t>13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1" name="Shape 361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Home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0"/>
              </a:spcBef>
              <a:buSzPts val="1200"/>
            </a:pPr>
            <a:endParaRPr sz="1200" dirty="0">
              <a:solidFill>
                <a:schemeClr val="lt2"/>
              </a:solidFill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Contents</a:t>
            </a: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endParaRPr sz="1200" dirty="0"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Executive</a:t>
            </a: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 </a:t>
            </a: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Summary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Vision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Pain Points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Product Mockup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Pros &amp; Cons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solidFill>
                  <a:schemeClr val="dk2"/>
                </a:solidFill>
                <a:latin typeface="Futura Bk BT" panose="020B0502020204020303" pitchFamily="34" charset="0"/>
                <a:cs typeface="Poppins"/>
              </a:rPr>
              <a:t>Action Plan</a:t>
            </a:r>
          </a:p>
        </p:txBody>
      </p:sp>
      <p:sp>
        <p:nvSpPr>
          <p:cNvPr id="363" name="Shape 363">
            <a:hlinkClick r:id="rId3"/>
          </p:cNvPr>
          <p:cNvSpPr/>
          <p:nvPr/>
        </p:nvSpPr>
        <p:spPr>
          <a:xfrm>
            <a:off x="2006301" y="2486122"/>
            <a:ext cx="1231929" cy="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1997769" y="2670744"/>
            <a:ext cx="1144350" cy="1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Shape 365">
            <a:hlinkClick r:id="rId4"/>
          </p:cNvPr>
          <p:cNvSpPr/>
          <p:nvPr/>
        </p:nvSpPr>
        <p:spPr>
          <a:xfrm>
            <a:off x="2017101" y="2843427"/>
            <a:ext cx="851340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Shape 366">
            <a:hlinkClick r:id="rId5"/>
          </p:cNvPr>
          <p:cNvSpPr/>
          <p:nvPr/>
        </p:nvSpPr>
        <p:spPr>
          <a:xfrm>
            <a:off x="1991784" y="3022288"/>
            <a:ext cx="1246446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Shape 367">
            <a:hlinkClick r:id="rId6"/>
          </p:cNvPr>
          <p:cNvSpPr/>
          <p:nvPr/>
        </p:nvSpPr>
        <p:spPr>
          <a:xfrm>
            <a:off x="2009085" y="3274656"/>
            <a:ext cx="1133133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Shape 368">
            <a:hlinkClick r:id="rId7"/>
          </p:cNvPr>
          <p:cNvSpPr/>
          <p:nvPr/>
        </p:nvSpPr>
        <p:spPr>
          <a:xfrm>
            <a:off x="2008795" y="3446021"/>
            <a:ext cx="1030121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2001410" y="3621737"/>
            <a:ext cx="581477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/>
          <p:nvPr/>
        </p:nvSpPr>
        <p:spPr>
          <a:xfrm>
            <a:off x="1812381" y="1998315"/>
            <a:ext cx="851340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Shape 371">
            <a:hlinkClick r:id="rId8"/>
          </p:cNvPr>
          <p:cNvSpPr/>
          <p:nvPr/>
        </p:nvSpPr>
        <p:spPr>
          <a:xfrm>
            <a:off x="1493153" y="1386321"/>
            <a:ext cx="681429" cy="135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1811851" y="1733368"/>
            <a:ext cx="639625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1819474" y="3885017"/>
            <a:ext cx="528615" cy="12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994011" y="1139872"/>
            <a:ext cx="328082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Picture 2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D24C0D-9143-471C-BDD6-9A928DA595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720" y="114089"/>
            <a:ext cx="1554338" cy="707595"/>
          </a:xfrm>
          <a:prstGeom prst="rect">
            <a:avLst/>
          </a:prstGeom>
        </p:spPr>
      </p:pic>
      <p:sp>
        <p:nvSpPr>
          <p:cNvPr id="20" name="Shape 375">
            <a:extLst>
              <a:ext uri="{FF2B5EF4-FFF2-40B4-BE49-F238E27FC236}">
                <a16:creationId xmlns:a16="http://schemas.microsoft.com/office/drawing/2014/main" id="{329D44BF-73D2-4214-A098-0E39F82540C3}"/>
              </a:ext>
            </a:extLst>
          </p:cNvPr>
          <p:cNvSpPr txBox="1"/>
          <p:nvPr/>
        </p:nvSpPr>
        <p:spPr>
          <a:xfrm>
            <a:off x="2480920" y="4851779"/>
            <a:ext cx="2507456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lvl="0">
              <a:buSzPts val="1400"/>
            </a:pPr>
            <a:r>
              <a:rPr lang="en-US" sz="600" dirty="0" err="1">
                <a:solidFill>
                  <a:srgbClr val="575757"/>
                </a:solidFill>
              </a:rPr>
              <a:t>CitiVentures</a:t>
            </a:r>
            <a:r>
              <a:rPr lang="en-US" sz="600" dirty="0">
                <a:solidFill>
                  <a:srgbClr val="575757"/>
                </a:solidFill>
              </a:rPr>
              <a:t> Innovation Challenge	</a:t>
            </a:r>
          </a:p>
          <a:p>
            <a:pPr lvl="0" indent="457200">
              <a:buSzPts val="1400"/>
            </a:pPr>
            <a:br>
              <a:rPr lang="en-US" sz="600" dirty="0">
                <a:solidFill>
                  <a:srgbClr val="575757"/>
                </a:solidFill>
              </a:rPr>
            </a:br>
            <a:endParaRPr lang="en-US" sz="600" dirty="0">
              <a:solidFill>
                <a:srgbClr val="575757"/>
              </a:solidFill>
            </a:endParaRPr>
          </a:p>
          <a:p>
            <a:pPr>
              <a:buClr>
                <a:srgbClr val="575757"/>
              </a:buClr>
              <a:buSzPts val="800"/>
            </a:pPr>
            <a:endParaRPr sz="1050" dirty="0"/>
          </a:p>
        </p:txBody>
      </p:sp>
      <p:sp>
        <p:nvSpPr>
          <p:cNvPr id="22" name="Shape 377">
            <a:extLst>
              <a:ext uri="{FF2B5EF4-FFF2-40B4-BE49-F238E27FC236}">
                <a16:creationId xmlns:a16="http://schemas.microsoft.com/office/drawing/2014/main" id="{D72DD938-DF64-4480-8F21-3E1946AF2720}"/>
              </a:ext>
            </a:extLst>
          </p:cNvPr>
          <p:cNvSpPr/>
          <p:nvPr/>
        </p:nvSpPr>
        <p:spPr>
          <a:xfrm>
            <a:off x="2516051" y="2486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r>
              <a:rPr lang="fr-FR" sz="2400" b="1" dirty="0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Action Plan</a:t>
            </a:r>
            <a:endParaRPr sz="2400" dirty="0">
              <a:solidFill>
                <a:schemeClr val="dk2"/>
              </a:solidFill>
            </a:endParaRPr>
          </a:p>
        </p:txBody>
      </p:sp>
      <p:sp>
        <p:nvSpPr>
          <p:cNvPr id="23" name="Bulle ronde 22">
            <a:extLst>
              <a:ext uri="{FF2B5EF4-FFF2-40B4-BE49-F238E27FC236}">
                <a16:creationId xmlns:a16="http://schemas.microsoft.com/office/drawing/2014/main" id="{316A392E-A8B4-41D7-9F9C-CBA0A624EC54}"/>
              </a:ext>
            </a:extLst>
          </p:cNvPr>
          <p:cNvSpPr/>
          <p:nvPr/>
        </p:nvSpPr>
        <p:spPr bwMode="auto">
          <a:xfrm>
            <a:off x="3490217" y="1583728"/>
            <a:ext cx="681429" cy="681428"/>
          </a:xfrm>
          <a:prstGeom prst="wedgeEllipseCallout">
            <a:avLst>
              <a:gd name="adj1" fmla="val -1593"/>
              <a:gd name="adj2" fmla="val 65876"/>
            </a:avLst>
          </a:prstGeom>
          <a:solidFill>
            <a:schemeClr val="accent4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fr-FR" sz="1500" b="1" dirty="0">
              <a:solidFill>
                <a:schemeClr val="bg1"/>
              </a:solidFill>
            </a:endParaRPr>
          </a:p>
        </p:txBody>
      </p:sp>
      <p:sp>
        <p:nvSpPr>
          <p:cNvPr id="24" name="Bulle ronde 24">
            <a:extLst>
              <a:ext uri="{FF2B5EF4-FFF2-40B4-BE49-F238E27FC236}">
                <a16:creationId xmlns:a16="http://schemas.microsoft.com/office/drawing/2014/main" id="{EB00B6B6-87E6-43CA-85FC-BF2360DB5D4A}"/>
              </a:ext>
            </a:extLst>
          </p:cNvPr>
          <p:cNvSpPr/>
          <p:nvPr/>
        </p:nvSpPr>
        <p:spPr bwMode="auto">
          <a:xfrm>
            <a:off x="5118937" y="2909772"/>
            <a:ext cx="681429" cy="681428"/>
          </a:xfrm>
          <a:prstGeom prst="wedgeEllipseCallout">
            <a:avLst>
              <a:gd name="adj1" fmla="val -1708"/>
              <a:gd name="adj2" fmla="val -66538"/>
            </a:avLst>
          </a:pr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fr-FR" sz="1500" b="1" dirty="0">
              <a:solidFill>
                <a:schemeClr val="bg1"/>
              </a:solidFill>
            </a:endParaRPr>
          </a:p>
        </p:txBody>
      </p:sp>
      <p:sp>
        <p:nvSpPr>
          <p:cNvPr id="26" name="Bulle ronde 30">
            <a:extLst>
              <a:ext uri="{FF2B5EF4-FFF2-40B4-BE49-F238E27FC236}">
                <a16:creationId xmlns:a16="http://schemas.microsoft.com/office/drawing/2014/main" id="{A360D4BA-58BA-430A-90AF-4CFFC854A14E}"/>
              </a:ext>
            </a:extLst>
          </p:cNvPr>
          <p:cNvSpPr/>
          <p:nvPr/>
        </p:nvSpPr>
        <p:spPr bwMode="auto">
          <a:xfrm>
            <a:off x="6595677" y="1603261"/>
            <a:ext cx="681429" cy="681428"/>
          </a:xfrm>
          <a:prstGeom prst="wedgeEllipseCallout">
            <a:avLst>
              <a:gd name="adj1" fmla="val -1593"/>
              <a:gd name="adj2" fmla="val 65876"/>
            </a:avLst>
          </a:prstGeom>
          <a:solidFill>
            <a:srgbClr val="0070C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fr-FR" sz="1500" b="1" dirty="0">
              <a:solidFill>
                <a:schemeClr val="bg1"/>
              </a:solidFill>
            </a:endParaRPr>
          </a:p>
        </p:txBody>
      </p:sp>
      <p:cxnSp>
        <p:nvCxnSpPr>
          <p:cNvPr id="28" name="Connecteur droit avec flèche 5">
            <a:extLst>
              <a:ext uri="{FF2B5EF4-FFF2-40B4-BE49-F238E27FC236}">
                <a16:creationId xmlns:a16="http://schemas.microsoft.com/office/drawing/2014/main" id="{B5F053AA-8F36-472A-9BA0-92D973559527}"/>
              </a:ext>
            </a:extLst>
          </p:cNvPr>
          <p:cNvCxnSpPr>
            <a:cxnSpLocks/>
          </p:cNvCxnSpPr>
          <p:nvPr/>
        </p:nvCxnSpPr>
        <p:spPr>
          <a:xfrm flipV="1">
            <a:off x="2950449" y="2569243"/>
            <a:ext cx="5313784" cy="35098"/>
          </a:xfrm>
          <a:prstGeom prst="straightConnector1">
            <a:avLst/>
          </a:prstGeom>
          <a:solidFill>
            <a:schemeClr val="tx2"/>
          </a:solidFill>
          <a:ln w="101600">
            <a:solidFill>
              <a:schemeClr val="tx2"/>
            </a:solidFill>
            <a:prstDash val="solid"/>
            <a:headEnd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39A2518D-FBDE-4157-A98F-4EAE7BD13EBA}"/>
              </a:ext>
            </a:extLst>
          </p:cNvPr>
          <p:cNvSpPr/>
          <p:nvPr/>
        </p:nvSpPr>
        <p:spPr>
          <a:xfrm>
            <a:off x="3446028" y="1267824"/>
            <a:ext cx="63962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4889" algn="ctr">
              <a:spcAft>
                <a:spcPts val="675"/>
              </a:spcAft>
              <a:buClr>
                <a:srgbClr val="C00000"/>
              </a:buClr>
            </a:pPr>
            <a:r>
              <a:rPr lang="en-US" sz="1200" b="1" dirty="0">
                <a:solidFill>
                  <a:schemeClr val="accent4"/>
                </a:solidFill>
                <a:latin typeface="Roboto" pitchFamily="2" charset="0"/>
                <a:ea typeface="Roboto" pitchFamily="2" charset="0"/>
              </a:rPr>
              <a:t>2018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60C69F7-0F3B-4F7B-A277-D70ED1ACBE97}"/>
              </a:ext>
            </a:extLst>
          </p:cNvPr>
          <p:cNvSpPr/>
          <p:nvPr/>
        </p:nvSpPr>
        <p:spPr>
          <a:xfrm>
            <a:off x="6546451" y="1298734"/>
            <a:ext cx="66864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4889" algn="ctr">
              <a:spcAft>
                <a:spcPts val="675"/>
              </a:spcAft>
              <a:buClr>
                <a:srgbClr val="C00000"/>
              </a:buClr>
            </a:pPr>
            <a:r>
              <a:rPr lang="en-US" sz="1200" b="1" dirty="0">
                <a:solidFill>
                  <a:srgbClr val="002060"/>
                </a:solidFill>
                <a:latin typeface="Roboto" pitchFamily="2" charset="0"/>
                <a:ea typeface="Roboto" pitchFamily="2" charset="0"/>
              </a:rPr>
              <a:t>2022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BC6CC35-D0AD-48E2-A59D-6445DC670875}"/>
              </a:ext>
            </a:extLst>
          </p:cNvPr>
          <p:cNvSpPr/>
          <p:nvPr/>
        </p:nvSpPr>
        <p:spPr>
          <a:xfrm>
            <a:off x="4649022" y="3671718"/>
            <a:ext cx="149874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4889" algn="ctr">
              <a:spcAft>
                <a:spcPts val="675"/>
              </a:spcAft>
              <a:buClr>
                <a:srgbClr val="C00000"/>
              </a:buClr>
            </a:pPr>
            <a:r>
              <a:rPr lang="en-US" sz="1200" b="1" dirty="0">
                <a:solidFill>
                  <a:schemeClr val="accent3"/>
                </a:solidFill>
                <a:latin typeface="Roboto" pitchFamily="2" charset="0"/>
                <a:ea typeface="Roboto" pitchFamily="2" charset="0"/>
              </a:rPr>
              <a:t>2019</a:t>
            </a:r>
          </a:p>
        </p:txBody>
      </p:sp>
      <p:sp>
        <p:nvSpPr>
          <p:cNvPr id="51" name="Freeform 32">
            <a:extLst>
              <a:ext uri="{FF2B5EF4-FFF2-40B4-BE49-F238E27FC236}">
                <a16:creationId xmlns:a16="http://schemas.microsoft.com/office/drawing/2014/main" id="{6A0A887D-B2C2-4F5B-8E83-C107A4E79716}"/>
              </a:ext>
            </a:extLst>
          </p:cNvPr>
          <p:cNvSpPr>
            <a:spLocks noEditPoints="1"/>
          </p:cNvSpPr>
          <p:nvPr/>
        </p:nvSpPr>
        <p:spPr bwMode="auto">
          <a:xfrm>
            <a:off x="3660353" y="1766963"/>
            <a:ext cx="327141" cy="309526"/>
          </a:xfrm>
          <a:custGeom>
            <a:avLst/>
            <a:gdLst>
              <a:gd name="T0" fmla="*/ 421 w 1558"/>
              <a:gd name="T1" fmla="*/ 715 h 1478"/>
              <a:gd name="T2" fmla="*/ 430 w 1558"/>
              <a:gd name="T3" fmla="*/ 583 h 1478"/>
              <a:gd name="T4" fmla="*/ 857 w 1558"/>
              <a:gd name="T5" fmla="*/ 592 h 1478"/>
              <a:gd name="T6" fmla="*/ 777 w 1558"/>
              <a:gd name="T7" fmla="*/ 622 h 1478"/>
              <a:gd name="T8" fmla="*/ 794 w 1558"/>
              <a:gd name="T9" fmla="*/ 747 h 1478"/>
              <a:gd name="T10" fmla="*/ 904 w 1558"/>
              <a:gd name="T11" fmla="*/ 704 h 1478"/>
              <a:gd name="T12" fmla="*/ 993 w 1558"/>
              <a:gd name="T13" fmla="*/ 704 h 1478"/>
              <a:gd name="T14" fmla="*/ 1023 w 1558"/>
              <a:gd name="T15" fmla="*/ 764 h 1478"/>
              <a:gd name="T16" fmla="*/ 1014 w 1558"/>
              <a:gd name="T17" fmla="*/ 800 h 1478"/>
              <a:gd name="T18" fmla="*/ 996 w 1558"/>
              <a:gd name="T19" fmla="*/ 827 h 1478"/>
              <a:gd name="T20" fmla="*/ 972 w 1558"/>
              <a:gd name="T21" fmla="*/ 855 h 1478"/>
              <a:gd name="T22" fmla="*/ 944 w 1558"/>
              <a:gd name="T23" fmla="*/ 880 h 1478"/>
              <a:gd name="T24" fmla="*/ 925 w 1558"/>
              <a:gd name="T25" fmla="*/ 895 h 1478"/>
              <a:gd name="T26" fmla="*/ 915 w 1558"/>
              <a:gd name="T27" fmla="*/ 903 h 1478"/>
              <a:gd name="T28" fmla="*/ 1172 w 1558"/>
              <a:gd name="T29" fmla="*/ 1009 h 1478"/>
              <a:gd name="T30" fmla="*/ 1123 w 1558"/>
              <a:gd name="T31" fmla="*/ 893 h 1478"/>
              <a:gd name="T32" fmla="*/ 1184 w 1558"/>
              <a:gd name="T33" fmla="*/ 779 h 1478"/>
              <a:gd name="T34" fmla="*/ 1174 w 1558"/>
              <a:gd name="T35" fmla="*/ 676 h 1478"/>
              <a:gd name="T36" fmla="*/ 1116 w 1558"/>
              <a:gd name="T37" fmla="*/ 612 h 1478"/>
              <a:gd name="T38" fmla="*/ 996 w 1558"/>
              <a:gd name="T39" fmla="*/ 575 h 1478"/>
              <a:gd name="T40" fmla="*/ 260 w 1558"/>
              <a:gd name="T41" fmla="*/ 288 h 1478"/>
              <a:gd name="T42" fmla="*/ 302 w 1558"/>
              <a:gd name="T43" fmla="*/ 392 h 1478"/>
              <a:gd name="T44" fmla="*/ 405 w 1558"/>
              <a:gd name="T45" fmla="*/ 435 h 1478"/>
              <a:gd name="T46" fmla="*/ 541 w 1558"/>
              <a:gd name="T47" fmla="*/ 410 h 1478"/>
              <a:gd name="T48" fmla="*/ 603 w 1558"/>
              <a:gd name="T49" fmla="*/ 318 h 1478"/>
              <a:gd name="T50" fmla="*/ 952 w 1558"/>
              <a:gd name="T51" fmla="*/ 288 h 1478"/>
              <a:gd name="T52" fmla="*/ 995 w 1558"/>
              <a:gd name="T53" fmla="*/ 392 h 1478"/>
              <a:gd name="T54" fmla="*/ 1098 w 1558"/>
              <a:gd name="T55" fmla="*/ 435 h 1478"/>
              <a:gd name="T56" fmla="*/ 1234 w 1558"/>
              <a:gd name="T57" fmla="*/ 410 h 1478"/>
              <a:gd name="T58" fmla="*/ 1295 w 1558"/>
              <a:gd name="T59" fmla="*/ 318 h 1478"/>
              <a:gd name="T60" fmla="*/ 1441 w 1558"/>
              <a:gd name="T61" fmla="*/ 178 h 1478"/>
              <a:gd name="T62" fmla="*/ 1533 w 1558"/>
              <a:gd name="T63" fmla="*/ 239 h 1478"/>
              <a:gd name="T64" fmla="*/ 1558 w 1558"/>
              <a:gd name="T65" fmla="*/ 1331 h 1478"/>
              <a:gd name="T66" fmla="*/ 1515 w 1558"/>
              <a:gd name="T67" fmla="*/ 1435 h 1478"/>
              <a:gd name="T68" fmla="*/ 1412 w 1558"/>
              <a:gd name="T69" fmla="*/ 1478 h 1478"/>
              <a:gd name="T70" fmla="*/ 64 w 1558"/>
              <a:gd name="T71" fmla="*/ 1454 h 1478"/>
              <a:gd name="T72" fmla="*/ 2 w 1558"/>
              <a:gd name="T73" fmla="*/ 1361 h 1478"/>
              <a:gd name="T74" fmla="*/ 12 w 1558"/>
              <a:gd name="T75" fmla="*/ 263 h 1478"/>
              <a:gd name="T76" fmla="*/ 89 w 1558"/>
              <a:gd name="T77" fmla="*/ 186 h 1478"/>
              <a:gd name="T78" fmla="*/ 1163 w 1558"/>
              <a:gd name="T79" fmla="*/ 0 h 1478"/>
              <a:gd name="T80" fmla="*/ 1209 w 1558"/>
              <a:gd name="T81" fmla="*/ 34 h 1478"/>
              <a:gd name="T82" fmla="*/ 1202 w 1558"/>
              <a:gd name="T83" fmla="*/ 328 h 1478"/>
              <a:gd name="T84" fmla="*/ 1088 w 1558"/>
              <a:gd name="T85" fmla="*/ 348 h 1478"/>
              <a:gd name="T86" fmla="*/ 1041 w 1558"/>
              <a:gd name="T87" fmla="*/ 314 h 1478"/>
              <a:gd name="T88" fmla="*/ 1048 w 1558"/>
              <a:gd name="T89" fmla="*/ 20 h 1478"/>
              <a:gd name="T90" fmla="*/ 394 w 1558"/>
              <a:gd name="T91" fmla="*/ 0 h 1478"/>
              <a:gd name="T92" fmla="*/ 509 w 1558"/>
              <a:gd name="T93" fmla="*/ 20 h 1478"/>
              <a:gd name="T94" fmla="*/ 516 w 1558"/>
              <a:gd name="T95" fmla="*/ 314 h 1478"/>
              <a:gd name="T96" fmla="*/ 471 w 1558"/>
              <a:gd name="T97" fmla="*/ 348 h 1478"/>
              <a:gd name="T98" fmla="*/ 356 w 1558"/>
              <a:gd name="T99" fmla="*/ 328 h 1478"/>
              <a:gd name="T100" fmla="*/ 349 w 1558"/>
              <a:gd name="T101" fmla="*/ 34 h 1478"/>
              <a:gd name="T102" fmla="*/ 394 w 1558"/>
              <a:gd name="T103" fmla="*/ 0 h 1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558" h="1478">
                <a:moveTo>
                  <a:pt x="430" y="583"/>
                </a:moveTo>
                <a:lnTo>
                  <a:pt x="305" y="634"/>
                </a:lnTo>
                <a:lnTo>
                  <a:pt x="349" y="746"/>
                </a:lnTo>
                <a:lnTo>
                  <a:pt x="421" y="715"/>
                </a:lnTo>
                <a:lnTo>
                  <a:pt x="421" y="1134"/>
                </a:lnTo>
                <a:lnTo>
                  <a:pt x="585" y="1134"/>
                </a:lnTo>
                <a:lnTo>
                  <a:pt x="585" y="584"/>
                </a:lnTo>
                <a:lnTo>
                  <a:pt x="430" y="583"/>
                </a:lnTo>
                <a:close/>
                <a:moveTo>
                  <a:pt x="963" y="574"/>
                </a:moveTo>
                <a:lnTo>
                  <a:pt x="930" y="576"/>
                </a:lnTo>
                <a:lnTo>
                  <a:pt x="893" y="582"/>
                </a:lnTo>
                <a:lnTo>
                  <a:pt x="857" y="592"/>
                </a:lnTo>
                <a:lnTo>
                  <a:pt x="824" y="603"/>
                </a:lnTo>
                <a:lnTo>
                  <a:pt x="805" y="610"/>
                </a:lnTo>
                <a:lnTo>
                  <a:pt x="789" y="617"/>
                </a:lnTo>
                <a:lnTo>
                  <a:pt x="777" y="622"/>
                </a:lnTo>
                <a:lnTo>
                  <a:pt x="750" y="634"/>
                </a:lnTo>
                <a:lnTo>
                  <a:pt x="750" y="634"/>
                </a:lnTo>
                <a:lnTo>
                  <a:pt x="793" y="747"/>
                </a:lnTo>
                <a:lnTo>
                  <a:pt x="794" y="747"/>
                </a:lnTo>
                <a:lnTo>
                  <a:pt x="815" y="737"/>
                </a:lnTo>
                <a:lnTo>
                  <a:pt x="852" y="721"/>
                </a:lnTo>
                <a:lnTo>
                  <a:pt x="878" y="711"/>
                </a:lnTo>
                <a:lnTo>
                  <a:pt x="904" y="704"/>
                </a:lnTo>
                <a:lnTo>
                  <a:pt x="930" y="699"/>
                </a:lnTo>
                <a:lnTo>
                  <a:pt x="952" y="697"/>
                </a:lnTo>
                <a:lnTo>
                  <a:pt x="974" y="699"/>
                </a:lnTo>
                <a:lnTo>
                  <a:pt x="993" y="704"/>
                </a:lnTo>
                <a:lnTo>
                  <a:pt x="1006" y="714"/>
                </a:lnTo>
                <a:lnTo>
                  <a:pt x="1015" y="727"/>
                </a:lnTo>
                <a:lnTo>
                  <a:pt x="1021" y="744"/>
                </a:lnTo>
                <a:lnTo>
                  <a:pt x="1023" y="764"/>
                </a:lnTo>
                <a:lnTo>
                  <a:pt x="1022" y="774"/>
                </a:lnTo>
                <a:lnTo>
                  <a:pt x="1021" y="782"/>
                </a:lnTo>
                <a:lnTo>
                  <a:pt x="1019" y="790"/>
                </a:lnTo>
                <a:lnTo>
                  <a:pt x="1014" y="800"/>
                </a:lnTo>
                <a:lnTo>
                  <a:pt x="1009" y="808"/>
                </a:lnTo>
                <a:lnTo>
                  <a:pt x="1004" y="816"/>
                </a:lnTo>
                <a:lnTo>
                  <a:pt x="1001" y="821"/>
                </a:lnTo>
                <a:lnTo>
                  <a:pt x="996" y="827"/>
                </a:lnTo>
                <a:lnTo>
                  <a:pt x="992" y="833"/>
                </a:lnTo>
                <a:lnTo>
                  <a:pt x="978" y="848"/>
                </a:lnTo>
                <a:lnTo>
                  <a:pt x="975" y="850"/>
                </a:lnTo>
                <a:lnTo>
                  <a:pt x="972" y="855"/>
                </a:lnTo>
                <a:lnTo>
                  <a:pt x="967" y="858"/>
                </a:lnTo>
                <a:lnTo>
                  <a:pt x="961" y="863"/>
                </a:lnTo>
                <a:lnTo>
                  <a:pt x="946" y="877"/>
                </a:lnTo>
                <a:lnTo>
                  <a:pt x="944" y="880"/>
                </a:lnTo>
                <a:lnTo>
                  <a:pt x="940" y="883"/>
                </a:lnTo>
                <a:lnTo>
                  <a:pt x="935" y="887"/>
                </a:lnTo>
                <a:lnTo>
                  <a:pt x="930" y="891"/>
                </a:lnTo>
                <a:lnTo>
                  <a:pt x="925" y="895"/>
                </a:lnTo>
                <a:lnTo>
                  <a:pt x="921" y="898"/>
                </a:lnTo>
                <a:lnTo>
                  <a:pt x="918" y="901"/>
                </a:lnTo>
                <a:lnTo>
                  <a:pt x="917" y="902"/>
                </a:lnTo>
                <a:lnTo>
                  <a:pt x="915" y="903"/>
                </a:lnTo>
                <a:lnTo>
                  <a:pt x="763" y="1033"/>
                </a:lnTo>
                <a:lnTo>
                  <a:pt x="763" y="1134"/>
                </a:lnTo>
                <a:lnTo>
                  <a:pt x="1172" y="1134"/>
                </a:lnTo>
                <a:lnTo>
                  <a:pt x="1172" y="1009"/>
                </a:lnTo>
                <a:lnTo>
                  <a:pt x="997" y="1009"/>
                </a:lnTo>
                <a:lnTo>
                  <a:pt x="1065" y="948"/>
                </a:lnTo>
                <a:lnTo>
                  <a:pt x="1096" y="920"/>
                </a:lnTo>
                <a:lnTo>
                  <a:pt x="1123" y="893"/>
                </a:lnTo>
                <a:lnTo>
                  <a:pt x="1144" y="867"/>
                </a:lnTo>
                <a:lnTo>
                  <a:pt x="1160" y="843"/>
                </a:lnTo>
                <a:lnTo>
                  <a:pt x="1175" y="811"/>
                </a:lnTo>
                <a:lnTo>
                  <a:pt x="1184" y="779"/>
                </a:lnTo>
                <a:lnTo>
                  <a:pt x="1187" y="742"/>
                </a:lnTo>
                <a:lnTo>
                  <a:pt x="1186" y="719"/>
                </a:lnTo>
                <a:lnTo>
                  <a:pt x="1181" y="696"/>
                </a:lnTo>
                <a:lnTo>
                  <a:pt x="1174" y="676"/>
                </a:lnTo>
                <a:lnTo>
                  <a:pt x="1164" y="657"/>
                </a:lnTo>
                <a:lnTo>
                  <a:pt x="1152" y="642"/>
                </a:lnTo>
                <a:lnTo>
                  <a:pt x="1139" y="628"/>
                </a:lnTo>
                <a:lnTo>
                  <a:pt x="1116" y="612"/>
                </a:lnTo>
                <a:lnTo>
                  <a:pt x="1088" y="597"/>
                </a:lnTo>
                <a:lnTo>
                  <a:pt x="1058" y="587"/>
                </a:lnTo>
                <a:lnTo>
                  <a:pt x="1028" y="580"/>
                </a:lnTo>
                <a:lnTo>
                  <a:pt x="996" y="575"/>
                </a:lnTo>
                <a:lnTo>
                  <a:pt x="963" y="574"/>
                </a:lnTo>
                <a:close/>
                <a:moveTo>
                  <a:pt x="146" y="174"/>
                </a:moveTo>
                <a:lnTo>
                  <a:pt x="260" y="174"/>
                </a:lnTo>
                <a:lnTo>
                  <a:pt x="260" y="288"/>
                </a:lnTo>
                <a:lnTo>
                  <a:pt x="262" y="318"/>
                </a:lnTo>
                <a:lnTo>
                  <a:pt x="271" y="346"/>
                </a:lnTo>
                <a:lnTo>
                  <a:pt x="284" y="370"/>
                </a:lnTo>
                <a:lnTo>
                  <a:pt x="302" y="392"/>
                </a:lnTo>
                <a:lnTo>
                  <a:pt x="324" y="410"/>
                </a:lnTo>
                <a:lnTo>
                  <a:pt x="349" y="423"/>
                </a:lnTo>
                <a:lnTo>
                  <a:pt x="376" y="432"/>
                </a:lnTo>
                <a:lnTo>
                  <a:pt x="405" y="435"/>
                </a:lnTo>
                <a:lnTo>
                  <a:pt x="460" y="435"/>
                </a:lnTo>
                <a:lnTo>
                  <a:pt x="489" y="432"/>
                </a:lnTo>
                <a:lnTo>
                  <a:pt x="516" y="423"/>
                </a:lnTo>
                <a:lnTo>
                  <a:pt x="541" y="410"/>
                </a:lnTo>
                <a:lnTo>
                  <a:pt x="563" y="392"/>
                </a:lnTo>
                <a:lnTo>
                  <a:pt x="581" y="370"/>
                </a:lnTo>
                <a:lnTo>
                  <a:pt x="595" y="346"/>
                </a:lnTo>
                <a:lnTo>
                  <a:pt x="603" y="318"/>
                </a:lnTo>
                <a:lnTo>
                  <a:pt x="605" y="288"/>
                </a:lnTo>
                <a:lnTo>
                  <a:pt x="605" y="174"/>
                </a:lnTo>
                <a:lnTo>
                  <a:pt x="952" y="174"/>
                </a:lnTo>
                <a:lnTo>
                  <a:pt x="952" y="288"/>
                </a:lnTo>
                <a:lnTo>
                  <a:pt x="955" y="318"/>
                </a:lnTo>
                <a:lnTo>
                  <a:pt x="963" y="346"/>
                </a:lnTo>
                <a:lnTo>
                  <a:pt x="976" y="370"/>
                </a:lnTo>
                <a:lnTo>
                  <a:pt x="995" y="392"/>
                </a:lnTo>
                <a:lnTo>
                  <a:pt x="1016" y="410"/>
                </a:lnTo>
                <a:lnTo>
                  <a:pt x="1041" y="423"/>
                </a:lnTo>
                <a:lnTo>
                  <a:pt x="1069" y="432"/>
                </a:lnTo>
                <a:lnTo>
                  <a:pt x="1098" y="435"/>
                </a:lnTo>
                <a:lnTo>
                  <a:pt x="1152" y="435"/>
                </a:lnTo>
                <a:lnTo>
                  <a:pt x="1181" y="432"/>
                </a:lnTo>
                <a:lnTo>
                  <a:pt x="1209" y="423"/>
                </a:lnTo>
                <a:lnTo>
                  <a:pt x="1234" y="410"/>
                </a:lnTo>
                <a:lnTo>
                  <a:pt x="1255" y="392"/>
                </a:lnTo>
                <a:lnTo>
                  <a:pt x="1273" y="370"/>
                </a:lnTo>
                <a:lnTo>
                  <a:pt x="1287" y="346"/>
                </a:lnTo>
                <a:lnTo>
                  <a:pt x="1295" y="318"/>
                </a:lnTo>
                <a:lnTo>
                  <a:pt x="1298" y="288"/>
                </a:lnTo>
                <a:lnTo>
                  <a:pt x="1298" y="174"/>
                </a:lnTo>
                <a:lnTo>
                  <a:pt x="1412" y="174"/>
                </a:lnTo>
                <a:lnTo>
                  <a:pt x="1441" y="178"/>
                </a:lnTo>
                <a:lnTo>
                  <a:pt x="1468" y="186"/>
                </a:lnTo>
                <a:lnTo>
                  <a:pt x="1494" y="199"/>
                </a:lnTo>
                <a:lnTo>
                  <a:pt x="1515" y="218"/>
                </a:lnTo>
                <a:lnTo>
                  <a:pt x="1533" y="239"/>
                </a:lnTo>
                <a:lnTo>
                  <a:pt x="1547" y="263"/>
                </a:lnTo>
                <a:lnTo>
                  <a:pt x="1555" y="292"/>
                </a:lnTo>
                <a:lnTo>
                  <a:pt x="1558" y="321"/>
                </a:lnTo>
                <a:lnTo>
                  <a:pt x="1558" y="1331"/>
                </a:lnTo>
                <a:lnTo>
                  <a:pt x="1555" y="1361"/>
                </a:lnTo>
                <a:lnTo>
                  <a:pt x="1547" y="1389"/>
                </a:lnTo>
                <a:lnTo>
                  <a:pt x="1533" y="1414"/>
                </a:lnTo>
                <a:lnTo>
                  <a:pt x="1515" y="1435"/>
                </a:lnTo>
                <a:lnTo>
                  <a:pt x="1494" y="1454"/>
                </a:lnTo>
                <a:lnTo>
                  <a:pt x="1468" y="1466"/>
                </a:lnTo>
                <a:lnTo>
                  <a:pt x="1441" y="1475"/>
                </a:lnTo>
                <a:lnTo>
                  <a:pt x="1412" y="1478"/>
                </a:lnTo>
                <a:lnTo>
                  <a:pt x="146" y="1478"/>
                </a:lnTo>
                <a:lnTo>
                  <a:pt x="117" y="1475"/>
                </a:lnTo>
                <a:lnTo>
                  <a:pt x="89" y="1466"/>
                </a:lnTo>
                <a:lnTo>
                  <a:pt x="64" y="1454"/>
                </a:lnTo>
                <a:lnTo>
                  <a:pt x="42" y="1435"/>
                </a:lnTo>
                <a:lnTo>
                  <a:pt x="24" y="1414"/>
                </a:lnTo>
                <a:lnTo>
                  <a:pt x="12" y="1389"/>
                </a:lnTo>
                <a:lnTo>
                  <a:pt x="2" y="1361"/>
                </a:lnTo>
                <a:lnTo>
                  <a:pt x="0" y="1331"/>
                </a:lnTo>
                <a:lnTo>
                  <a:pt x="0" y="321"/>
                </a:lnTo>
                <a:lnTo>
                  <a:pt x="2" y="292"/>
                </a:lnTo>
                <a:lnTo>
                  <a:pt x="12" y="263"/>
                </a:lnTo>
                <a:lnTo>
                  <a:pt x="24" y="239"/>
                </a:lnTo>
                <a:lnTo>
                  <a:pt x="42" y="218"/>
                </a:lnTo>
                <a:lnTo>
                  <a:pt x="64" y="199"/>
                </a:lnTo>
                <a:lnTo>
                  <a:pt x="89" y="186"/>
                </a:lnTo>
                <a:lnTo>
                  <a:pt x="117" y="178"/>
                </a:lnTo>
                <a:lnTo>
                  <a:pt x="146" y="174"/>
                </a:lnTo>
                <a:close/>
                <a:moveTo>
                  <a:pt x="1088" y="0"/>
                </a:moveTo>
                <a:lnTo>
                  <a:pt x="1163" y="0"/>
                </a:lnTo>
                <a:lnTo>
                  <a:pt x="1178" y="2"/>
                </a:lnTo>
                <a:lnTo>
                  <a:pt x="1192" y="9"/>
                </a:lnTo>
                <a:lnTo>
                  <a:pt x="1202" y="20"/>
                </a:lnTo>
                <a:lnTo>
                  <a:pt x="1209" y="34"/>
                </a:lnTo>
                <a:lnTo>
                  <a:pt x="1212" y="49"/>
                </a:lnTo>
                <a:lnTo>
                  <a:pt x="1212" y="299"/>
                </a:lnTo>
                <a:lnTo>
                  <a:pt x="1209" y="314"/>
                </a:lnTo>
                <a:lnTo>
                  <a:pt x="1202" y="328"/>
                </a:lnTo>
                <a:lnTo>
                  <a:pt x="1192" y="339"/>
                </a:lnTo>
                <a:lnTo>
                  <a:pt x="1178" y="346"/>
                </a:lnTo>
                <a:lnTo>
                  <a:pt x="1163" y="348"/>
                </a:lnTo>
                <a:lnTo>
                  <a:pt x="1088" y="348"/>
                </a:lnTo>
                <a:lnTo>
                  <a:pt x="1071" y="346"/>
                </a:lnTo>
                <a:lnTo>
                  <a:pt x="1058" y="339"/>
                </a:lnTo>
                <a:lnTo>
                  <a:pt x="1048" y="328"/>
                </a:lnTo>
                <a:lnTo>
                  <a:pt x="1041" y="314"/>
                </a:lnTo>
                <a:lnTo>
                  <a:pt x="1038" y="299"/>
                </a:lnTo>
                <a:lnTo>
                  <a:pt x="1038" y="49"/>
                </a:lnTo>
                <a:lnTo>
                  <a:pt x="1041" y="34"/>
                </a:lnTo>
                <a:lnTo>
                  <a:pt x="1048" y="20"/>
                </a:lnTo>
                <a:lnTo>
                  <a:pt x="1058" y="9"/>
                </a:lnTo>
                <a:lnTo>
                  <a:pt x="1071" y="2"/>
                </a:lnTo>
                <a:lnTo>
                  <a:pt x="1088" y="0"/>
                </a:lnTo>
                <a:close/>
                <a:moveTo>
                  <a:pt x="394" y="0"/>
                </a:moveTo>
                <a:lnTo>
                  <a:pt x="471" y="0"/>
                </a:lnTo>
                <a:lnTo>
                  <a:pt x="486" y="2"/>
                </a:lnTo>
                <a:lnTo>
                  <a:pt x="499" y="9"/>
                </a:lnTo>
                <a:lnTo>
                  <a:pt x="509" y="20"/>
                </a:lnTo>
                <a:lnTo>
                  <a:pt x="516" y="34"/>
                </a:lnTo>
                <a:lnTo>
                  <a:pt x="519" y="49"/>
                </a:lnTo>
                <a:lnTo>
                  <a:pt x="519" y="299"/>
                </a:lnTo>
                <a:lnTo>
                  <a:pt x="516" y="314"/>
                </a:lnTo>
                <a:lnTo>
                  <a:pt x="509" y="328"/>
                </a:lnTo>
                <a:lnTo>
                  <a:pt x="499" y="339"/>
                </a:lnTo>
                <a:lnTo>
                  <a:pt x="486" y="346"/>
                </a:lnTo>
                <a:lnTo>
                  <a:pt x="471" y="348"/>
                </a:lnTo>
                <a:lnTo>
                  <a:pt x="394" y="348"/>
                </a:lnTo>
                <a:lnTo>
                  <a:pt x="379" y="346"/>
                </a:lnTo>
                <a:lnTo>
                  <a:pt x="366" y="339"/>
                </a:lnTo>
                <a:lnTo>
                  <a:pt x="356" y="328"/>
                </a:lnTo>
                <a:lnTo>
                  <a:pt x="349" y="314"/>
                </a:lnTo>
                <a:lnTo>
                  <a:pt x="346" y="299"/>
                </a:lnTo>
                <a:lnTo>
                  <a:pt x="346" y="49"/>
                </a:lnTo>
                <a:lnTo>
                  <a:pt x="349" y="34"/>
                </a:lnTo>
                <a:lnTo>
                  <a:pt x="356" y="20"/>
                </a:lnTo>
                <a:lnTo>
                  <a:pt x="366" y="9"/>
                </a:lnTo>
                <a:lnTo>
                  <a:pt x="379" y="2"/>
                </a:lnTo>
                <a:lnTo>
                  <a:pt x="39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anchor="t" anchorCtr="0" compatLnSpc="1">
            <a:prstTxWarp prst="textNoShape">
              <a:avLst/>
            </a:prstTxWarp>
          </a:bodyPr>
          <a:lstStyle/>
          <a:p>
            <a:endParaRPr lang="fr-FR" sz="525"/>
          </a:p>
        </p:txBody>
      </p:sp>
      <p:sp>
        <p:nvSpPr>
          <p:cNvPr id="52" name="Freeform 82">
            <a:extLst>
              <a:ext uri="{FF2B5EF4-FFF2-40B4-BE49-F238E27FC236}">
                <a16:creationId xmlns:a16="http://schemas.microsoft.com/office/drawing/2014/main" id="{C5D814E8-37A3-4C75-8EB1-EEA9334F20CB}"/>
              </a:ext>
            </a:extLst>
          </p:cNvPr>
          <p:cNvSpPr>
            <a:spLocks noEditPoints="1"/>
          </p:cNvSpPr>
          <p:nvPr/>
        </p:nvSpPr>
        <p:spPr bwMode="auto">
          <a:xfrm>
            <a:off x="6768535" y="1817201"/>
            <a:ext cx="335713" cy="335486"/>
          </a:xfrm>
          <a:custGeom>
            <a:avLst/>
            <a:gdLst>
              <a:gd name="T0" fmla="*/ 639 w 1483"/>
              <a:gd name="T1" fmla="*/ 606 h 1482"/>
              <a:gd name="T2" fmla="*/ 803 w 1483"/>
              <a:gd name="T3" fmla="*/ 382 h 1482"/>
              <a:gd name="T4" fmla="*/ 1237 w 1483"/>
              <a:gd name="T5" fmla="*/ 76 h 1482"/>
              <a:gd name="T6" fmla="*/ 1217 w 1483"/>
              <a:gd name="T7" fmla="*/ 93 h 1482"/>
              <a:gd name="T8" fmla="*/ 1204 w 1483"/>
              <a:gd name="T9" fmla="*/ 176 h 1482"/>
              <a:gd name="T10" fmla="*/ 1190 w 1483"/>
              <a:gd name="T11" fmla="*/ 289 h 1482"/>
              <a:gd name="T12" fmla="*/ 1187 w 1483"/>
              <a:gd name="T13" fmla="*/ 391 h 1482"/>
              <a:gd name="T14" fmla="*/ 1206 w 1483"/>
              <a:gd name="T15" fmla="*/ 440 h 1482"/>
              <a:gd name="T16" fmla="*/ 1259 w 1483"/>
              <a:gd name="T17" fmla="*/ 392 h 1482"/>
              <a:gd name="T18" fmla="*/ 1359 w 1483"/>
              <a:gd name="T19" fmla="*/ 205 h 1482"/>
              <a:gd name="T20" fmla="*/ 1333 w 1483"/>
              <a:gd name="T21" fmla="*/ 76 h 1482"/>
              <a:gd name="T22" fmla="*/ 93 w 1483"/>
              <a:gd name="T23" fmla="*/ 79 h 1482"/>
              <a:gd name="T24" fmla="*/ 169 w 1483"/>
              <a:gd name="T25" fmla="*/ 299 h 1482"/>
              <a:gd name="T26" fmla="*/ 249 w 1483"/>
              <a:gd name="T27" fmla="*/ 425 h 1482"/>
              <a:gd name="T28" fmla="*/ 287 w 1483"/>
              <a:gd name="T29" fmla="*/ 431 h 1482"/>
              <a:gd name="T30" fmla="*/ 296 w 1483"/>
              <a:gd name="T31" fmla="*/ 354 h 1482"/>
              <a:gd name="T32" fmla="*/ 287 w 1483"/>
              <a:gd name="T33" fmla="*/ 243 h 1482"/>
              <a:gd name="T34" fmla="*/ 271 w 1483"/>
              <a:gd name="T35" fmla="*/ 137 h 1482"/>
              <a:gd name="T36" fmla="*/ 262 w 1483"/>
              <a:gd name="T37" fmla="*/ 79 h 1482"/>
              <a:gd name="T38" fmla="*/ 203 w 1483"/>
              <a:gd name="T39" fmla="*/ 76 h 1482"/>
              <a:gd name="T40" fmla="*/ 358 w 1483"/>
              <a:gd name="T41" fmla="*/ 28 h 1482"/>
              <a:gd name="T42" fmla="*/ 475 w 1483"/>
              <a:gd name="T43" fmla="*/ 14 h 1482"/>
              <a:gd name="T44" fmla="*/ 693 w 1483"/>
              <a:gd name="T45" fmla="*/ 0 h 1482"/>
              <a:gd name="T46" fmla="*/ 927 w 1483"/>
              <a:gd name="T47" fmla="*/ 7 h 1482"/>
              <a:gd name="T48" fmla="*/ 1094 w 1483"/>
              <a:gd name="T49" fmla="*/ 24 h 1482"/>
              <a:gd name="T50" fmla="*/ 1483 w 1483"/>
              <a:gd name="T51" fmla="*/ 0 h 1482"/>
              <a:gd name="T52" fmla="*/ 1479 w 1483"/>
              <a:gd name="T53" fmla="*/ 63 h 1482"/>
              <a:gd name="T54" fmla="*/ 1433 w 1483"/>
              <a:gd name="T55" fmla="*/ 238 h 1482"/>
              <a:gd name="T56" fmla="*/ 1296 w 1483"/>
              <a:gd name="T57" fmla="*/ 500 h 1482"/>
              <a:gd name="T58" fmla="*/ 1021 w 1483"/>
              <a:gd name="T59" fmla="*/ 829 h 1482"/>
              <a:gd name="T60" fmla="*/ 914 w 1483"/>
              <a:gd name="T61" fmla="*/ 936 h 1482"/>
              <a:gd name="T62" fmla="*/ 847 w 1483"/>
              <a:gd name="T63" fmla="*/ 1029 h 1482"/>
              <a:gd name="T64" fmla="*/ 826 w 1483"/>
              <a:gd name="T65" fmla="*/ 1137 h 1482"/>
              <a:gd name="T66" fmla="*/ 876 w 1483"/>
              <a:gd name="T67" fmla="*/ 1243 h 1482"/>
              <a:gd name="T68" fmla="*/ 1005 w 1483"/>
              <a:gd name="T69" fmla="*/ 1282 h 1482"/>
              <a:gd name="T70" fmla="*/ 1026 w 1483"/>
              <a:gd name="T71" fmla="*/ 1312 h 1482"/>
              <a:gd name="T72" fmla="*/ 1107 w 1483"/>
              <a:gd name="T73" fmla="*/ 1339 h 1482"/>
              <a:gd name="T74" fmla="*/ 1128 w 1483"/>
              <a:gd name="T75" fmla="*/ 1407 h 1482"/>
              <a:gd name="T76" fmla="*/ 1094 w 1483"/>
              <a:gd name="T77" fmla="*/ 1427 h 1482"/>
              <a:gd name="T78" fmla="*/ 941 w 1483"/>
              <a:gd name="T79" fmla="*/ 1452 h 1482"/>
              <a:gd name="T80" fmla="*/ 782 w 1483"/>
              <a:gd name="T81" fmla="*/ 1477 h 1482"/>
              <a:gd name="T82" fmla="*/ 741 w 1483"/>
              <a:gd name="T83" fmla="*/ 1482 h 1482"/>
              <a:gd name="T84" fmla="*/ 721 w 1483"/>
              <a:gd name="T85" fmla="*/ 1479 h 1482"/>
              <a:gd name="T86" fmla="*/ 577 w 1483"/>
              <a:gd name="T87" fmla="*/ 1457 h 1482"/>
              <a:gd name="T88" fmla="*/ 412 w 1483"/>
              <a:gd name="T89" fmla="*/ 1431 h 1482"/>
              <a:gd name="T90" fmla="*/ 353 w 1483"/>
              <a:gd name="T91" fmla="*/ 1417 h 1482"/>
              <a:gd name="T92" fmla="*/ 364 w 1483"/>
              <a:gd name="T93" fmla="*/ 1348 h 1482"/>
              <a:gd name="T94" fmla="*/ 444 w 1483"/>
              <a:gd name="T95" fmla="*/ 1314 h 1482"/>
              <a:gd name="T96" fmla="*/ 471 w 1483"/>
              <a:gd name="T97" fmla="*/ 1290 h 1482"/>
              <a:gd name="T98" fmla="*/ 578 w 1483"/>
              <a:gd name="T99" fmla="*/ 1259 h 1482"/>
              <a:gd name="T100" fmla="*/ 654 w 1483"/>
              <a:gd name="T101" fmla="*/ 1159 h 1482"/>
              <a:gd name="T102" fmla="*/ 644 w 1483"/>
              <a:gd name="T103" fmla="*/ 1049 h 1482"/>
              <a:gd name="T104" fmla="*/ 581 w 1483"/>
              <a:gd name="T105" fmla="*/ 952 h 1482"/>
              <a:gd name="T106" fmla="*/ 538 w 1483"/>
              <a:gd name="T107" fmla="*/ 902 h 1482"/>
              <a:gd name="T108" fmla="*/ 228 w 1483"/>
              <a:gd name="T109" fmla="*/ 562 h 1482"/>
              <a:gd name="T110" fmla="*/ 68 w 1483"/>
              <a:gd name="T111" fmla="*/ 284 h 1482"/>
              <a:gd name="T112" fmla="*/ 7 w 1483"/>
              <a:gd name="T113" fmla="*/ 89 h 1482"/>
              <a:gd name="T114" fmla="*/ 0 w 1483"/>
              <a:gd name="T115" fmla="*/ 3 h 1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83" h="1482">
                <a:moveTo>
                  <a:pt x="745" y="278"/>
                </a:moveTo>
                <a:lnTo>
                  <a:pt x="689" y="382"/>
                </a:lnTo>
                <a:lnTo>
                  <a:pt x="573" y="404"/>
                </a:lnTo>
                <a:lnTo>
                  <a:pt x="653" y="490"/>
                </a:lnTo>
                <a:lnTo>
                  <a:pt x="639" y="606"/>
                </a:lnTo>
                <a:lnTo>
                  <a:pt x="745" y="557"/>
                </a:lnTo>
                <a:lnTo>
                  <a:pt x="853" y="606"/>
                </a:lnTo>
                <a:lnTo>
                  <a:pt x="838" y="490"/>
                </a:lnTo>
                <a:lnTo>
                  <a:pt x="918" y="404"/>
                </a:lnTo>
                <a:lnTo>
                  <a:pt x="803" y="382"/>
                </a:lnTo>
                <a:lnTo>
                  <a:pt x="745" y="278"/>
                </a:lnTo>
                <a:close/>
                <a:moveTo>
                  <a:pt x="1305" y="76"/>
                </a:moveTo>
                <a:lnTo>
                  <a:pt x="1279" y="76"/>
                </a:lnTo>
                <a:lnTo>
                  <a:pt x="1256" y="76"/>
                </a:lnTo>
                <a:lnTo>
                  <a:pt x="1237" y="76"/>
                </a:lnTo>
                <a:lnTo>
                  <a:pt x="1225" y="76"/>
                </a:lnTo>
                <a:lnTo>
                  <a:pt x="1220" y="76"/>
                </a:lnTo>
                <a:lnTo>
                  <a:pt x="1220" y="79"/>
                </a:lnTo>
                <a:lnTo>
                  <a:pt x="1219" y="84"/>
                </a:lnTo>
                <a:lnTo>
                  <a:pt x="1217" y="93"/>
                </a:lnTo>
                <a:lnTo>
                  <a:pt x="1215" y="105"/>
                </a:lnTo>
                <a:lnTo>
                  <a:pt x="1212" y="119"/>
                </a:lnTo>
                <a:lnTo>
                  <a:pt x="1210" y="137"/>
                </a:lnTo>
                <a:lnTo>
                  <a:pt x="1207" y="155"/>
                </a:lnTo>
                <a:lnTo>
                  <a:pt x="1204" y="176"/>
                </a:lnTo>
                <a:lnTo>
                  <a:pt x="1200" y="197"/>
                </a:lnTo>
                <a:lnTo>
                  <a:pt x="1198" y="219"/>
                </a:lnTo>
                <a:lnTo>
                  <a:pt x="1195" y="243"/>
                </a:lnTo>
                <a:lnTo>
                  <a:pt x="1193" y="266"/>
                </a:lnTo>
                <a:lnTo>
                  <a:pt x="1190" y="289"/>
                </a:lnTo>
                <a:lnTo>
                  <a:pt x="1189" y="312"/>
                </a:lnTo>
                <a:lnTo>
                  <a:pt x="1186" y="333"/>
                </a:lnTo>
                <a:lnTo>
                  <a:pt x="1186" y="354"/>
                </a:lnTo>
                <a:lnTo>
                  <a:pt x="1186" y="374"/>
                </a:lnTo>
                <a:lnTo>
                  <a:pt x="1187" y="391"/>
                </a:lnTo>
                <a:lnTo>
                  <a:pt x="1189" y="407"/>
                </a:lnTo>
                <a:lnTo>
                  <a:pt x="1191" y="420"/>
                </a:lnTo>
                <a:lnTo>
                  <a:pt x="1195" y="431"/>
                </a:lnTo>
                <a:lnTo>
                  <a:pt x="1200" y="437"/>
                </a:lnTo>
                <a:lnTo>
                  <a:pt x="1206" y="440"/>
                </a:lnTo>
                <a:lnTo>
                  <a:pt x="1214" y="440"/>
                </a:lnTo>
                <a:lnTo>
                  <a:pt x="1223" y="434"/>
                </a:lnTo>
                <a:lnTo>
                  <a:pt x="1233" y="425"/>
                </a:lnTo>
                <a:lnTo>
                  <a:pt x="1246" y="411"/>
                </a:lnTo>
                <a:lnTo>
                  <a:pt x="1259" y="392"/>
                </a:lnTo>
                <a:lnTo>
                  <a:pt x="1275" y="368"/>
                </a:lnTo>
                <a:lnTo>
                  <a:pt x="1294" y="336"/>
                </a:lnTo>
                <a:lnTo>
                  <a:pt x="1313" y="299"/>
                </a:lnTo>
                <a:lnTo>
                  <a:pt x="1336" y="255"/>
                </a:lnTo>
                <a:lnTo>
                  <a:pt x="1359" y="205"/>
                </a:lnTo>
                <a:lnTo>
                  <a:pt x="1385" y="146"/>
                </a:lnTo>
                <a:lnTo>
                  <a:pt x="1414" y="80"/>
                </a:lnTo>
                <a:lnTo>
                  <a:pt x="1389" y="79"/>
                </a:lnTo>
                <a:lnTo>
                  <a:pt x="1362" y="77"/>
                </a:lnTo>
                <a:lnTo>
                  <a:pt x="1333" y="76"/>
                </a:lnTo>
                <a:lnTo>
                  <a:pt x="1305" y="76"/>
                </a:lnTo>
                <a:close/>
                <a:moveTo>
                  <a:pt x="177" y="76"/>
                </a:moveTo>
                <a:lnTo>
                  <a:pt x="149" y="76"/>
                </a:lnTo>
                <a:lnTo>
                  <a:pt x="120" y="77"/>
                </a:lnTo>
                <a:lnTo>
                  <a:pt x="93" y="79"/>
                </a:lnTo>
                <a:lnTo>
                  <a:pt x="68" y="80"/>
                </a:lnTo>
                <a:lnTo>
                  <a:pt x="97" y="146"/>
                </a:lnTo>
                <a:lnTo>
                  <a:pt x="123" y="205"/>
                </a:lnTo>
                <a:lnTo>
                  <a:pt x="147" y="255"/>
                </a:lnTo>
                <a:lnTo>
                  <a:pt x="169" y="299"/>
                </a:lnTo>
                <a:lnTo>
                  <a:pt x="189" y="336"/>
                </a:lnTo>
                <a:lnTo>
                  <a:pt x="207" y="368"/>
                </a:lnTo>
                <a:lnTo>
                  <a:pt x="223" y="392"/>
                </a:lnTo>
                <a:lnTo>
                  <a:pt x="236" y="411"/>
                </a:lnTo>
                <a:lnTo>
                  <a:pt x="249" y="425"/>
                </a:lnTo>
                <a:lnTo>
                  <a:pt x="259" y="434"/>
                </a:lnTo>
                <a:lnTo>
                  <a:pt x="269" y="440"/>
                </a:lnTo>
                <a:lnTo>
                  <a:pt x="275" y="440"/>
                </a:lnTo>
                <a:lnTo>
                  <a:pt x="282" y="437"/>
                </a:lnTo>
                <a:lnTo>
                  <a:pt x="287" y="431"/>
                </a:lnTo>
                <a:lnTo>
                  <a:pt x="291" y="420"/>
                </a:lnTo>
                <a:lnTo>
                  <a:pt x="294" y="407"/>
                </a:lnTo>
                <a:lnTo>
                  <a:pt x="295" y="391"/>
                </a:lnTo>
                <a:lnTo>
                  <a:pt x="296" y="374"/>
                </a:lnTo>
                <a:lnTo>
                  <a:pt x="296" y="354"/>
                </a:lnTo>
                <a:lnTo>
                  <a:pt x="295" y="333"/>
                </a:lnTo>
                <a:lnTo>
                  <a:pt x="294" y="312"/>
                </a:lnTo>
                <a:lnTo>
                  <a:pt x="292" y="289"/>
                </a:lnTo>
                <a:lnTo>
                  <a:pt x="290" y="266"/>
                </a:lnTo>
                <a:lnTo>
                  <a:pt x="287" y="243"/>
                </a:lnTo>
                <a:lnTo>
                  <a:pt x="284" y="219"/>
                </a:lnTo>
                <a:lnTo>
                  <a:pt x="280" y="197"/>
                </a:lnTo>
                <a:lnTo>
                  <a:pt x="278" y="176"/>
                </a:lnTo>
                <a:lnTo>
                  <a:pt x="275" y="155"/>
                </a:lnTo>
                <a:lnTo>
                  <a:pt x="271" y="137"/>
                </a:lnTo>
                <a:lnTo>
                  <a:pt x="269" y="119"/>
                </a:lnTo>
                <a:lnTo>
                  <a:pt x="266" y="105"/>
                </a:lnTo>
                <a:lnTo>
                  <a:pt x="265" y="93"/>
                </a:lnTo>
                <a:lnTo>
                  <a:pt x="263" y="84"/>
                </a:lnTo>
                <a:lnTo>
                  <a:pt x="262" y="79"/>
                </a:lnTo>
                <a:lnTo>
                  <a:pt x="261" y="76"/>
                </a:lnTo>
                <a:lnTo>
                  <a:pt x="257" y="76"/>
                </a:lnTo>
                <a:lnTo>
                  <a:pt x="245" y="76"/>
                </a:lnTo>
                <a:lnTo>
                  <a:pt x="227" y="76"/>
                </a:lnTo>
                <a:lnTo>
                  <a:pt x="203" y="76"/>
                </a:lnTo>
                <a:lnTo>
                  <a:pt x="177" y="76"/>
                </a:lnTo>
                <a:close/>
                <a:moveTo>
                  <a:pt x="0" y="0"/>
                </a:moveTo>
                <a:lnTo>
                  <a:pt x="252" y="0"/>
                </a:lnTo>
                <a:lnTo>
                  <a:pt x="354" y="29"/>
                </a:lnTo>
                <a:lnTo>
                  <a:pt x="358" y="28"/>
                </a:lnTo>
                <a:lnTo>
                  <a:pt x="370" y="26"/>
                </a:lnTo>
                <a:lnTo>
                  <a:pt x="387" y="24"/>
                </a:lnTo>
                <a:lnTo>
                  <a:pt x="412" y="21"/>
                </a:lnTo>
                <a:lnTo>
                  <a:pt x="441" y="17"/>
                </a:lnTo>
                <a:lnTo>
                  <a:pt x="475" y="14"/>
                </a:lnTo>
                <a:lnTo>
                  <a:pt x="513" y="11"/>
                </a:lnTo>
                <a:lnTo>
                  <a:pt x="555" y="7"/>
                </a:lnTo>
                <a:lnTo>
                  <a:pt x="599" y="4"/>
                </a:lnTo>
                <a:lnTo>
                  <a:pt x="645" y="1"/>
                </a:lnTo>
                <a:lnTo>
                  <a:pt x="693" y="0"/>
                </a:lnTo>
                <a:lnTo>
                  <a:pt x="741" y="0"/>
                </a:lnTo>
                <a:lnTo>
                  <a:pt x="790" y="0"/>
                </a:lnTo>
                <a:lnTo>
                  <a:pt x="837" y="1"/>
                </a:lnTo>
                <a:lnTo>
                  <a:pt x="883" y="4"/>
                </a:lnTo>
                <a:lnTo>
                  <a:pt x="927" y="7"/>
                </a:lnTo>
                <a:lnTo>
                  <a:pt x="969" y="11"/>
                </a:lnTo>
                <a:lnTo>
                  <a:pt x="1007" y="14"/>
                </a:lnTo>
                <a:lnTo>
                  <a:pt x="1042" y="17"/>
                </a:lnTo>
                <a:lnTo>
                  <a:pt x="1070" y="21"/>
                </a:lnTo>
                <a:lnTo>
                  <a:pt x="1094" y="24"/>
                </a:lnTo>
                <a:lnTo>
                  <a:pt x="1112" y="26"/>
                </a:lnTo>
                <a:lnTo>
                  <a:pt x="1124" y="28"/>
                </a:lnTo>
                <a:lnTo>
                  <a:pt x="1128" y="29"/>
                </a:lnTo>
                <a:lnTo>
                  <a:pt x="1229" y="0"/>
                </a:lnTo>
                <a:lnTo>
                  <a:pt x="1483" y="0"/>
                </a:lnTo>
                <a:lnTo>
                  <a:pt x="1483" y="3"/>
                </a:lnTo>
                <a:lnTo>
                  <a:pt x="1483" y="11"/>
                </a:lnTo>
                <a:lnTo>
                  <a:pt x="1483" y="24"/>
                </a:lnTo>
                <a:lnTo>
                  <a:pt x="1481" y="41"/>
                </a:lnTo>
                <a:lnTo>
                  <a:pt x="1479" y="63"/>
                </a:lnTo>
                <a:lnTo>
                  <a:pt x="1473" y="89"/>
                </a:lnTo>
                <a:lnTo>
                  <a:pt x="1468" y="121"/>
                </a:lnTo>
                <a:lnTo>
                  <a:pt x="1459" y="155"/>
                </a:lnTo>
                <a:lnTo>
                  <a:pt x="1447" y="194"/>
                </a:lnTo>
                <a:lnTo>
                  <a:pt x="1433" y="238"/>
                </a:lnTo>
                <a:lnTo>
                  <a:pt x="1414" y="284"/>
                </a:lnTo>
                <a:lnTo>
                  <a:pt x="1392" y="333"/>
                </a:lnTo>
                <a:lnTo>
                  <a:pt x="1366" y="386"/>
                </a:lnTo>
                <a:lnTo>
                  <a:pt x="1333" y="441"/>
                </a:lnTo>
                <a:lnTo>
                  <a:pt x="1296" y="500"/>
                </a:lnTo>
                <a:lnTo>
                  <a:pt x="1254" y="562"/>
                </a:lnTo>
                <a:lnTo>
                  <a:pt x="1206" y="625"/>
                </a:lnTo>
                <a:lnTo>
                  <a:pt x="1151" y="692"/>
                </a:lnTo>
                <a:lnTo>
                  <a:pt x="1090" y="760"/>
                </a:lnTo>
                <a:lnTo>
                  <a:pt x="1021" y="829"/>
                </a:lnTo>
                <a:lnTo>
                  <a:pt x="944" y="902"/>
                </a:lnTo>
                <a:lnTo>
                  <a:pt x="942" y="904"/>
                </a:lnTo>
                <a:lnTo>
                  <a:pt x="935" y="911"/>
                </a:lnTo>
                <a:lnTo>
                  <a:pt x="926" y="921"/>
                </a:lnTo>
                <a:lnTo>
                  <a:pt x="914" y="936"/>
                </a:lnTo>
                <a:lnTo>
                  <a:pt x="900" y="952"/>
                </a:lnTo>
                <a:lnTo>
                  <a:pt x="885" y="970"/>
                </a:lnTo>
                <a:lnTo>
                  <a:pt x="872" y="990"/>
                </a:lnTo>
                <a:lnTo>
                  <a:pt x="859" y="1009"/>
                </a:lnTo>
                <a:lnTo>
                  <a:pt x="847" y="1029"/>
                </a:lnTo>
                <a:lnTo>
                  <a:pt x="838" y="1049"/>
                </a:lnTo>
                <a:lnTo>
                  <a:pt x="833" y="1068"/>
                </a:lnTo>
                <a:lnTo>
                  <a:pt x="829" y="1091"/>
                </a:lnTo>
                <a:lnTo>
                  <a:pt x="826" y="1113"/>
                </a:lnTo>
                <a:lnTo>
                  <a:pt x="826" y="1137"/>
                </a:lnTo>
                <a:lnTo>
                  <a:pt x="828" y="1159"/>
                </a:lnTo>
                <a:lnTo>
                  <a:pt x="833" y="1181"/>
                </a:lnTo>
                <a:lnTo>
                  <a:pt x="842" y="1204"/>
                </a:lnTo>
                <a:lnTo>
                  <a:pt x="857" y="1223"/>
                </a:lnTo>
                <a:lnTo>
                  <a:pt x="876" y="1243"/>
                </a:lnTo>
                <a:lnTo>
                  <a:pt x="904" y="1259"/>
                </a:lnTo>
                <a:lnTo>
                  <a:pt x="939" y="1263"/>
                </a:lnTo>
                <a:lnTo>
                  <a:pt x="968" y="1268"/>
                </a:lnTo>
                <a:lnTo>
                  <a:pt x="989" y="1274"/>
                </a:lnTo>
                <a:lnTo>
                  <a:pt x="1005" y="1282"/>
                </a:lnTo>
                <a:lnTo>
                  <a:pt x="1011" y="1290"/>
                </a:lnTo>
                <a:lnTo>
                  <a:pt x="1014" y="1299"/>
                </a:lnTo>
                <a:lnTo>
                  <a:pt x="1015" y="1306"/>
                </a:lnTo>
                <a:lnTo>
                  <a:pt x="1019" y="1310"/>
                </a:lnTo>
                <a:lnTo>
                  <a:pt x="1026" y="1312"/>
                </a:lnTo>
                <a:lnTo>
                  <a:pt x="1038" y="1314"/>
                </a:lnTo>
                <a:lnTo>
                  <a:pt x="1053" y="1318"/>
                </a:lnTo>
                <a:lnTo>
                  <a:pt x="1073" y="1323"/>
                </a:lnTo>
                <a:lnTo>
                  <a:pt x="1091" y="1330"/>
                </a:lnTo>
                <a:lnTo>
                  <a:pt x="1107" y="1339"/>
                </a:lnTo>
                <a:lnTo>
                  <a:pt x="1118" y="1348"/>
                </a:lnTo>
                <a:lnTo>
                  <a:pt x="1122" y="1361"/>
                </a:lnTo>
                <a:lnTo>
                  <a:pt x="1126" y="1377"/>
                </a:lnTo>
                <a:lnTo>
                  <a:pt x="1127" y="1393"/>
                </a:lnTo>
                <a:lnTo>
                  <a:pt x="1128" y="1407"/>
                </a:lnTo>
                <a:lnTo>
                  <a:pt x="1128" y="1417"/>
                </a:lnTo>
                <a:lnTo>
                  <a:pt x="1128" y="1420"/>
                </a:lnTo>
                <a:lnTo>
                  <a:pt x="1124" y="1421"/>
                </a:lnTo>
                <a:lnTo>
                  <a:pt x="1112" y="1424"/>
                </a:lnTo>
                <a:lnTo>
                  <a:pt x="1094" y="1427"/>
                </a:lnTo>
                <a:lnTo>
                  <a:pt x="1070" y="1431"/>
                </a:lnTo>
                <a:lnTo>
                  <a:pt x="1042" y="1435"/>
                </a:lnTo>
                <a:lnTo>
                  <a:pt x="1010" y="1440"/>
                </a:lnTo>
                <a:lnTo>
                  <a:pt x="976" y="1445"/>
                </a:lnTo>
                <a:lnTo>
                  <a:pt x="941" y="1452"/>
                </a:lnTo>
                <a:lnTo>
                  <a:pt x="904" y="1457"/>
                </a:lnTo>
                <a:lnTo>
                  <a:pt x="870" y="1462"/>
                </a:lnTo>
                <a:lnTo>
                  <a:pt x="837" y="1467"/>
                </a:lnTo>
                <a:lnTo>
                  <a:pt x="807" y="1473"/>
                </a:lnTo>
                <a:lnTo>
                  <a:pt x="782" y="1477"/>
                </a:lnTo>
                <a:lnTo>
                  <a:pt x="761" y="1479"/>
                </a:lnTo>
                <a:lnTo>
                  <a:pt x="746" y="1480"/>
                </a:lnTo>
                <a:lnTo>
                  <a:pt x="746" y="1480"/>
                </a:lnTo>
                <a:lnTo>
                  <a:pt x="742" y="1482"/>
                </a:lnTo>
                <a:lnTo>
                  <a:pt x="741" y="1482"/>
                </a:lnTo>
                <a:lnTo>
                  <a:pt x="740" y="1482"/>
                </a:lnTo>
                <a:lnTo>
                  <a:pt x="740" y="1482"/>
                </a:lnTo>
                <a:lnTo>
                  <a:pt x="735" y="1480"/>
                </a:lnTo>
                <a:lnTo>
                  <a:pt x="735" y="1480"/>
                </a:lnTo>
                <a:lnTo>
                  <a:pt x="721" y="1479"/>
                </a:lnTo>
                <a:lnTo>
                  <a:pt x="700" y="1477"/>
                </a:lnTo>
                <a:lnTo>
                  <a:pt x="674" y="1473"/>
                </a:lnTo>
                <a:lnTo>
                  <a:pt x="645" y="1467"/>
                </a:lnTo>
                <a:lnTo>
                  <a:pt x="612" y="1462"/>
                </a:lnTo>
                <a:lnTo>
                  <a:pt x="577" y="1457"/>
                </a:lnTo>
                <a:lnTo>
                  <a:pt x="542" y="1452"/>
                </a:lnTo>
                <a:lnTo>
                  <a:pt x="506" y="1445"/>
                </a:lnTo>
                <a:lnTo>
                  <a:pt x="472" y="1440"/>
                </a:lnTo>
                <a:lnTo>
                  <a:pt x="441" y="1435"/>
                </a:lnTo>
                <a:lnTo>
                  <a:pt x="412" y="1431"/>
                </a:lnTo>
                <a:lnTo>
                  <a:pt x="388" y="1427"/>
                </a:lnTo>
                <a:lnTo>
                  <a:pt x="370" y="1424"/>
                </a:lnTo>
                <a:lnTo>
                  <a:pt x="358" y="1421"/>
                </a:lnTo>
                <a:lnTo>
                  <a:pt x="353" y="1420"/>
                </a:lnTo>
                <a:lnTo>
                  <a:pt x="353" y="1417"/>
                </a:lnTo>
                <a:lnTo>
                  <a:pt x="354" y="1407"/>
                </a:lnTo>
                <a:lnTo>
                  <a:pt x="354" y="1393"/>
                </a:lnTo>
                <a:lnTo>
                  <a:pt x="357" y="1377"/>
                </a:lnTo>
                <a:lnTo>
                  <a:pt x="359" y="1361"/>
                </a:lnTo>
                <a:lnTo>
                  <a:pt x="364" y="1348"/>
                </a:lnTo>
                <a:lnTo>
                  <a:pt x="375" y="1339"/>
                </a:lnTo>
                <a:lnTo>
                  <a:pt x="391" y="1330"/>
                </a:lnTo>
                <a:lnTo>
                  <a:pt x="409" y="1323"/>
                </a:lnTo>
                <a:lnTo>
                  <a:pt x="429" y="1318"/>
                </a:lnTo>
                <a:lnTo>
                  <a:pt x="444" y="1314"/>
                </a:lnTo>
                <a:lnTo>
                  <a:pt x="455" y="1312"/>
                </a:lnTo>
                <a:lnTo>
                  <a:pt x="463" y="1310"/>
                </a:lnTo>
                <a:lnTo>
                  <a:pt x="465" y="1306"/>
                </a:lnTo>
                <a:lnTo>
                  <a:pt x="467" y="1299"/>
                </a:lnTo>
                <a:lnTo>
                  <a:pt x="471" y="1290"/>
                </a:lnTo>
                <a:lnTo>
                  <a:pt x="477" y="1282"/>
                </a:lnTo>
                <a:lnTo>
                  <a:pt x="492" y="1274"/>
                </a:lnTo>
                <a:lnTo>
                  <a:pt x="514" y="1268"/>
                </a:lnTo>
                <a:lnTo>
                  <a:pt x="543" y="1263"/>
                </a:lnTo>
                <a:lnTo>
                  <a:pt x="578" y="1259"/>
                </a:lnTo>
                <a:lnTo>
                  <a:pt x="605" y="1243"/>
                </a:lnTo>
                <a:lnTo>
                  <a:pt x="626" y="1223"/>
                </a:lnTo>
                <a:lnTo>
                  <a:pt x="640" y="1204"/>
                </a:lnTo>
                <a:lnTo>
                  <a:pt x="649" y="1181"/>
                </a:lnTo>
                <a:lnTo>
                  <a:pt x="654" y="1159"/>
                </a:lnTo>
                <a:lnTo>
                  <a:pt x="656" y="1137"/>
                </a:lnTo>
                <a:lnTo>
                  <a:pt x="654" y="1113"/>
                </a:lnTo>
                <a:lnTo>
                  <a:pt x="652" y="1091"/>
                </a:lnTo>
                <a:lnTo>
                  <a:pt x="649" y="1068"/>
                </a:lnTo>
                <a:lnTo>
                  <a:pt x="644" y="1049"/>
                </a:lnTo>
                <a:lnTo>
                  <a:pt x="635" y="1029"/>
                </a:lnTo>
                <a:lnTo>
                  <a:pt x="623" y="1009"/>
                </a:lnTo>
                <a:lnTo>
                  <a:pt x="610" y="990"/>
                </a:lnTo>
                <a:lnTo>
                  <a:pt x="595" y="970"/>
                </a:lnTo>
                <a:lnTo>
                  <a:pt x="581" y="952"/>
                </a:lnTo>
                <a:lnTo>
                  <a:pt x="568" y="936"/>
                </a:lnTo>
                <a:lnTo>
                  <a:pt x="556" y="921"/>
                </a:lnTo>
                <a:lnTo>
                  <a:pt x="546" y="911"/>
                </a:lnTo>
                <a:lnTo>
                  <a:pt x="540" y="904"/>
                </a:lnTo>
                <a:lnTo>
                  <a:pt x="538" y="902"/>
                </a:lnTo>
                <a:lnTo>
                  <a:pt x="462" y="829"/>
                </a:lnTo>
                <a:lnTo>
                  <a:pt x="392" y="760"/>
                </a:lnTo>
                <a:lnTo>
                  <a:pt x="330" y="692"/>
                </a:lnTo>
                <a:lnTo>
                  <a:pt x="276" y="625"/>
                </a:lnTo>
                <a:lnTo>
                  <a:pt x="228" y="562"/>
                </a:lnTo>
                <a:lnTo>
                  <a:pt x="185" y="500"/>
                </a:lnTo>
                <a:lnTo>
                  <a:pt x="148" y="441"/>
                </a:lnTo>
                <a:lnTo>
                  <a:pt x="116" y="386"/>
                </a:lnTo>
                <a:lnTo>
                  <a:pt x="90" y="333"/>
                </a:lnTo>
                <a:lnTo>
                  <a:pt x="68" y="284"/>
                </a:lnTo>
                <a:lnTo>
                  <a:pt x="49" y="238"/>
                </a:lnTo>
                <a:lnTo>
                  <a:pt x="35" y="194"/>
                </a:lnTo>
                <a:lnTo>
                  <a:pt x="23" y="155"/>
                </a:lnTo>
                <a:lnTo>
                  <a:pt x="14" y="121"/>
                </a:lnTo>
                <a:lnTo>
                  <a:pt x="7" y="89"/>
                </a:lnTo>
                <a:lnTo>
                  <a:pt x="3" y="63"/>
                </a:lnTo>
                <a:lnTo>
                  <a:pt x="1" y="41"/>
                </a:lnTo>
                <a:lnTo>
                  <a:pt x="0" y="24"/>
                </a:lnTo>
                <a:lnTo>
                  <a:pt x="0" y="11"/>
                </a:lnTo>
                <a:lnTo>
                  <a:pt x="0" y="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anchor="t" anchorCtr="0" compatLnSpc="1">
            <a:prstTxWarp prst="textNoShape">
              <a:avLst/>
            </a:prstTxWarp>
          </a:bodyPr>
          <a:lstStyle/>
          <a:p>
            <a:endParaRPr lang="fr-FR" sz="525"/>
          </a:p>
        </p:txBody>
      </p:sp>
      <p:sp>
        <p:nvSpPr>
          <p:cNvPr id="53" name="Freeform 19">
            <a:extLst>
              <a:ext uri="{FF2B5EF4-FFF2-40B4-BE49-F238E27FC236}">
                <a16:creationId xmlns:a16="http://schemas.microsoft.com/office/drawing/2014/main" id="{35F33B76-7E86-4459-AB5C-DCA1C393A8FD}"/>
              </a:ext>
            </a:extLst>
          </p:cNvPr>
          <p:cNvSpPr>
            <a:spLocks noEditPoints="1"/>
          </p:cNvSpPr>
          <p:nvPr/>
        </p:nvSpPr>
        <p:spPr bwMode="auto">
          <a:xfrm>
            <a:off x="7055069" y="3054685"/>
            <a:ext cx="310531" cy="277810"/>
          </a:xfrm>
          <a:custGeom>
            <a:avLst/>
            <a:gdLst>
              <a:gd name="T0" fmla="*/ 2352 w 2902"/>
              <a:gd name="T1" fmla="*/ 1810 h 2596"/>
              <a:gd name="T2" fmla="*/ 2438 w 2902"/>
              <a:gd name="T3" fmla="*/ 1241 h 2596"/>
              <a:gd name="T4" fmla="*/ 2586 w 2902"/>
              <a:gd name="T5" fmla="*/ 1271 h 2596"/>
              <a:gd name="T6" fmla="*/ 2572 w 2902"/>
              <a:gd name="T7" fmla="*/ 2546 h 2596"/>
              <a:gd name="T8" fmla="*/ 2511 w 2902"/>
              <a:gd name="T9" fmla="*/ 2593 h 2596"/>
              <a:gd name="T10" fmla="*/ 422 w 2902"/>
              <a:gd name="T11" fmla="*/ 2593 h 2596"/>
              <a:gd name="T12" fmla="*/ 360 w 2902"/>
              <a:gd name="T13" fmla="*/ 2546 h 2596"/>
              <a:gd name="T14" fmla="*/ 346 w 2902"/>
              <a:gd name="T15" fmla="*/ 1265 h 2596"/>
              <a:gd name="T16" fmla="*/ 501 w 2902"/>
              <a:gd name="T17" fmla="*/ 1200 h 2596"/>
              <a:gd name="T18" fmla="*/ 2530 w 2902"/>
              <a:gd name="T19" fmla="*/ 362 h 2596"/>
              <a:gd name="T20" fmla="*/ 2851 w 2902"/>
              <a:gd name="T21" fmla="*/ 700 h 2596"/>
              <a:gd name="T22" fmla="*/ 2877 w 2902"/>
              <a:gd name="T23" fmla="*/ 745 h 2596"/>
              <a:gd name="T24" fmla="*/ 2902 w 2902"/>
              <a:gd name="T25" fmla="*/ 854 h 2596"/>
              <a:gd name="T26" fmla="*/ 2865 w 2902"/>
              <a:gd name="T27" fmla="*/ 985 h 2596"/>
              <a:gd name="T28" fmla="*/ 2773 w 2902"/>
              <a:gd name="T29" fmla="*/ 1078 h 2596"/>
              <a:gd name="T30" fmla="*/ 2641 w 2902"/>
              <a:gd name="T31" fmla="*/ 1114 h 2596"/>
              <a:gd name="T32" fmla="*/ 2509 w 2902"/>
              <a:gd name="T33" fmla="*/ 1078 h 2596"/>
              <a:gd name="T34" fmla="*/ 2417 w 2902"/>
              <a:gd name="T35" fmla="*/ 985 h 2596"/>
              <a:gd name="T36" fmla="*/ 2380 w 2902"/>
              <a:gd name="T37" fmla="*/ 854 h 2596"/>
              <a:gd name="T38" fmla="*/ 2406 w 2902"/>
              <a:gd name="T39" fmla="*/ 745 h 2596"/>
              <a:gd name="T40" fmla="*/ 2378 w 2902"/>
              <a:gd name="T41" fmla="*/ 762 h 2596"/>
              <a:gd name="T42" fmla="*/ 2323 w 2902"/>
              <a:gd name="T43" fmla="*/ 891 h 2596"/>
              <a:gd name="T44" fmla="*/ 2218 w 2902"/>
              <a:gd name="T45" fmla="*/ 980 h 2596"/>
              <a:gd name="T46" fmla="*/ 2079 w 2902"/>
              <a:gd name="T47" fmla="*/ 1014 h 2596"/>
              <a:gd name="T48" fmla="*/ 1940 w 2902"/>
              <a:gd name="T49" fmla="*/ 980 h 2596"/>
              <a:gd name="T50" fmla="*/ 1837 w 2902"/>
              <a:gd name="T51" fmla="*/ 891 h 2596"/>
              <a:gd name="T52" fmla="*/ 1782 w 2902"/>
              <a:gd name="T53" fmla="*/ 762 h 2596"/>
              <a:gd name="T54" fmla="*/ 1751 w 2902"/>
              <a:gd name="T55" fmla="*/ 762 h 2596"/>
              <a:gd name="T56" fmla="*/ 1698 w 2902"/>
              <a:gd name="T57" fmla="*/ 891 h 2596"/>
              <a:gd name="T58" fmla="*/ 1593 w 2902"/>
              <a:gd name="T59" fmla="*/ 980 h 2596"/>
              <a:gd name="T60" fmla="*/ 1454 w 2902"/>
              <a:gd name="T61" fmla="*/ 1014 h 2596"/>
              <a:gd name="T62" fmla="*/ 1315 w 2902"/>
              <a:gd name="T63" fmla="*/ 980 h 2596"/>
              <a:gd name="T64" fmla="*/ 1210 w 2902"/>
              <a:gd name="T65" fmla="*/ 891 h 2596"/>
              <a:gd name="T66" fmla="*/ 1155 w 2902"/>
              <a:gd name="T67" fmla="*/ 762 h 2596"/>
              <a:gd name="T68" fmla="*/ 1127 w 2902"/>
              <a:gd name="T69" fmla="*/ 762 h 2596"/>
              <a:gd name="T70" fmla="*/ 1073 w 2902"/>
              <a:gd name="T71" fmla="*/ 891 h 2596"/>
              <a:gd name="T72" fmla="*/ 967 w 2902"/>
              <a:gd name="T73" fmla="*/ 980 h 2596"/>
              <a:gd name="T74" fmla="*/ 829 w 2902"/>
              <a:gd name="T75" fmla="*/ 1014 h 2596"/>
              <a:gd name="T76" fmla="*/ 690 w 2902"/>
              <a:gd name="T77" fmla="*/ 980 h 2596"/>
              <a:gd name="T78" fmla="*/ 585 w 2902"/>
              <a:gd name="T79" fmla="*/ 891 h 2596"/>
              <a:gd name="T80" fmla="*/ 531 w 2902"/>
              <a:gd name="T81" fmla="*/ 762 h 2596"/>
              <a:gd name="T82" fmla="*/ 492 w 2902"/>
              <a:gd name="T83" fmla="*/ 746 h 2596"/>
              <a:gd name="T84" fmla="*/ 522 w 2902"/>
              <a:gd name="T85" fmla="*/ 865 h 2596"/>
              <a:gd name="T86" fmla="*/ 485 w 2902"/>
              <a:gd name="T87" fmla="*/ 996 h 2596"/>
              <a:gd name="T88" fmla="*/ 393 w 2902"/>
              <a:gd name="T89" fmla="*/ 1090 h 2596"/>
              <a:gd name="T90" fmla="*/ 261 w 2902"/>
              <a:gd name="T91" fmla="*/ 1125 h 2596"/>
              <a:gd name="T92" fmla="*/ 129 w 2902"/>
              <a:gd name="T93" fmla="*/ 1090 h 2596"/>
              <a:gd name="T94" fmla="*/ 37 w 2902"/>
              <a:gd name="T95" fmla="*/ 996 h 2596"/>
              <a:gd name="T96" fmla="*/ 0 w 2902"/>
              <a:gd name="T97" fmla="*/ 865 h 2596"/>
              <a:gd name="T98" fmla="*/ 32 w 2902"/>
              <a:gd name="T99" fmla="*/ 741 h 2596"/>
              <a:gd name="T100" fmla="*/ 116 w 2902"/>
              <a:gd name="T101" fmla="*/ 649 h 2596"/>
              <a:gd name="T102" fmla="*/ 2484 w 2902"/>
              <a:gd name="T103" fmla="*/ 0 h 2596"/>
              <a:gd name="T104" fmla="*/ 2556 w 2902"/>
              <a:gd name="T105" fmla="*/ 30 h 2596"/>
              <a:gd name="T106" fmla="*/ 2586 w 2902"/>
              <a:gd name="T107" fmla="*/ 100 h 2596"/>
              <a:gd name="T108" fmla="*/ 346 w 2902"/>
              <a:gd name="T109" fmla="*/ 100 h 2596"/>
              <a:gd name="T110" fmla="*/ 377 w 2902"/>
              <a:gd name="T111" fmla="*/ 30 h 2596"/>
              <a:gd name="T112" fmla="*/ 449 w 2902"/>
              <a:gd name="T113" fmla="*/ 0 h 2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902" h="2596">
                <a:moveTo>
                  <a:pt x="543" y="1165"/>
                </a:moveTo>
                <a:lnTo>
                  <a:pt x="543" y="1810"/>
                </a:lnTo>
                <a:lnTo>
                  <a:pt x="2352" y="1810"/>
                </a:lnTo>
                <a:lnTo>
                  <a:pt x="2352" y="1192"/>
                </a:lnTo>
                <a:lnTo>
                  <a:pt x="2393" y="1219"/>
                </a:lnTo>
                <a:lnTo>
                  <a:pt x="2438" y="1241"/>
                </a:lnTo>
                <a:lnTo>
                  <a:pt x="2484" y="1257"/>
                </a:lnTo>
                <a:lnTo>
                  <a:pt x="2535" y="1268"/>
                </a:lnTo>
                <a:lnTo>
                  <a:pt x="2586" y="1271"/>
                </a:lnTo>
                <a:lnTo>
                  <a:pt x="2586" y="2497"/>
                </a:lnTo>
                <a:lnTo>
                  <a:pt x="2582" y="2523"/>
                </a:lnTo>
                <a:lnTo>
                  <a:pt x="2572" y="2546"/>
                </a:lnTo>
                <a:lnTo>
                  <a:pt x="2556" y="2567"/>
                </a:lnTo>
                <a:lnTo>
                  <a:pt x="2536" y="2583"/>
                </a:lnTo>
                <a:lnTo>
                  <a:pt x="2511" y="2593"/>
                </a:lnTo>
                <a:lnTo>
                  <a:pt x="2484" y="2596"/>
                </a:lnTo>
                <a:lnTo>
                  <a:pt x="449" y="2596"/>
                </a:lnTo>
                <a:lnTo>
                  <a:pt x="422" y="2593"/>
                </a:lnTo>
                <a:lnTo>
                  <a:pt x="397" y="2583"/>
                </a:lnTo>
                <a:lnTo>
                  <a:pt x="377" y="2567"/>
                </a:lnTo>
                <a:lnTo>
                  <a:pt x="360" y="2546"/>
                </a:lnTo>
                <a:lnTo>
                  <a:pt x="351" y="2523"/>
                </a:lnTo>
                <a:lnTo>
                  <a:pt x="346" y="2497"/>
                </a:lnTo>
                <a:lnTo>
                  <a:pt x="346" y="1265"/>
                </a:lnTo>
                <a:lnTo>
                  <a:pt x="401" y="1251"/>
                </a:lnTo>
                <a:lnTo>
                  <a:pt x="453" y="1228"/>
                </a:lnTo>
                <a:lnTo>
                  <a:pt x="501" y="1200"/>
                </a:lnTo>
                <a:lnTo>
                  <a:pt x="543" y="1165"/>
                </a:lnTo>
                <a:close/>
                <a:moveTo>
                  <a:pt x="377" y="362"/>
                </a:moveTo>
                <a:lnTo>
                  <a:pt x="2530" y="362"/>
                </a:lnTo>
                <a:lnTo>
                  <a:pt x="2805" y="652"/>
                </a:lnTo>
                <a:lnTo>
                  <a:pt x="2829" y="675"/>
                </a:lnTo>
                <a:lnTo>
                  <a:pt x="2851" y="700"/>
                </a:lnTo>
                <a:lnTo>
                  <a:pt x="2863" y="713"/>
                </a:lnTo>
                <a:lnTo>
                  <a:pt x="2858" y="713"/>
                </a:lnTo>
                <a:lnTo>
                  <a:pt x="2877" y="745"/>
                </a:lnTo>
                <a:lnTo>
                  <a:pt x="2891" y="778"/>
                </a:lnTo>
                <a:lnTo>
                  <a:pt x="2899" y="815"/>
                </a:lnTo>
                <a:lnTo>
                  <a:pt x="2902" y="854"/>
                </a:lnTo>
                <a:lnTo>
                  <a:pt x="2898" y="900"/>
                </a:lnTo>
                <a:lnTo>
                  <a:pt x="2885" y="945"/>
                </a:lnTo>
                <a:lnTo>
                  <a:pt x="2865" y="985"/>
                </a:lnTo>
                <a:lnTo>
                  <a:pt x="2840" y="1021"/>
                </a:lnTo>
                <a:lnTo>
                  <a:pt x="2809" y="1053"/>
                </a:lnTo>
                <a:lnTo>
                  <a:pt x="2773" y="1078"/>
                </a:lnTo>
                <a:lnTo>
                  <a:pt x="2732" y="1098"/>
                </a:lnTo>
                <a:lnTo>
                  <a:pt x="2687" y="1109"/>
                </a:lnTo>
                <a:lnTo>
                  <a:pt x="2641" y="1114"/>
                </a:lnTo>
                <a:lnTo>
                  <a:pt x="2595" y="1109"/>
                </a:lnTo>
                <a:lnTo>
                  <a:pt x="2550" y="1098"/>
                </a:lnTo>
                <a:lnTo>
                  <a:pt x="2509" y="1078"/>
                </a:lnTo>
                <a:lnTo>
                  <a:pt x="2473" y="1053"/>
                </a:lnTo>
                <a:lnTo>
                  <a:pt x="2442" y="1021"/>
                </a:lnTo>
                <a:lnTo>
                  <a:pt x="2417" y="985"/>
                </a:lnTo>
                <a:lnTo>
                  <a:pt x="2397" y="945"/>
                </a:lnTo>
                <a:lnTo>
                  <a:pt x="2385" y="900"/>
                </a:lnTo>
                <a:lnTo>
                  <a:pt x="2380" y="854"/>
                </a:lnTo>
                <a:lnTo>
                  <a:pt x="2383" y="815"/>
                </a:lnTo>
                <a:lnTo>
                  <a:pt x="2392" y="778"/>
                </a:lnTo>
                <a:lnTo>
                  <a:pt x="2406" y="745"/>
                </a:lnTo>
                <a:lnTo>
                  <a:pt x="2422" y="713"/>
                </a:lnTo>
                <a:lnTo>
                  <a:pt x="2382" y="713"/>
                </a:lnTo>
                <a:lnTo>
                  <a:pt x="2378" y="762"/>
                </a:lnTo>
                <a:lnTo>
                  <a:pt x="2366" y="808"/>
                </a:lnTo>
                <a:lnTo>
                  <a:pt x="2348" y="851"/>
                </a:lnTo>
                <a:lnTo>
                  <a:pt x="2323" y="891"/>
                </a:lnTo>
                <a:lnTo>
                  <a:pt x="2293" y="926"/>
                </a:lnTo>
                <a:lnTo>
                  <a:pt x="2258" y="955"/>
                </a:lnTo>
                <a:lnTo>
                  <a:pt x="2218" y="980"/>
                </a:lnTo>
                <a:lnTo>
                  <a:pt x="2174" y="999"/>
                </a:lnTo>
                <a:lnTo>
                  <a:pt x="2128" y="1010"/>
                </a:lnTo>
                <a:lnTo>
                  <a:pt x="2079" y="1014"/>
                </a:lnTo>
                <a:lnTo>
                  <a:pt x="2030" y="1010"/>
                </a:lnTo>
                <a:lnTo>
                  <a:pt x="1984" y="999"/>
                </a:lnTo>
                <a:lnTo>
                  <a:pt x="1940" y="980"/>
                </a:lnTo>
                <a:lnTo>
                  <a:pt x="1901" y="955"/>
                </a:lnTo>
                <a:lnTo>
                  <a:pt x="1866" y="926"/>
                </a:lnTo>
                <a:lnTo>
                  <a:pt x="1837" y="891"/>
                </a:lnTo>
                <a:lnTo>
                  <a:pt x="1811" y="851"/>
                </a:lnTo>
                <a:lnTo>
                  <a:pt x="1793" y="808"/>
                </a:lnTo>
                <a:lnTo>
                  <a:pt x="1782" y="762"/>
                </a:lnTo>
                <a:lnTo>
                  <a:pt x="1778" y="713"/>
                </a:lnTo>
                <a:lnTo>
                  <a:pt x="1755" y="713"/>
                </a:lnTo>
                <a:lnTo>
                  <a:pt x="1751" y="762"/>
                </a:lnTo>
                <a:lnTo>
                  <a:pt x="1740" y="808"/>
                </a:lnTo>
                <a:lnTo>
                  <a:pt x="1722" y="851"/>
                </a:lnTo>
                <a:lnTo>
                  <a:pt x="1698" y="891"/>
                </a:lnTo>
                <a:lnTo>
                  <a:pt x="1667" y="926"/>
                </a:lnTo>
                <a:lnTo>
                  <a:pt x="1632" y="955"/>
                </a:lnTo>
                <a:lnTo>
                  <a:pt x="1593" y="980"/>
                </a:lnTo>
                <a:lnTo>
                  <a:pt x="1549" y="999"/>
                </a:lnTo>
                <a:lnTo>
                  <a:pt x="1503" y="1010"/>
                </a:lnTo>
                <a:lnTo>
                  <a:pt x="1454" y="1014"/>
                </a:lnTo>
                <a:lnTo>
                  <a:pt x="1405" y="1010"/>
                </a:lnTo>
                <a:lnTo>
                  <a:pt x="1358" y="999"/>
                </a:lnTo>
                <a:lnTo>
                  <a:pt x="1315" y="980"/>
                </a:lnTo>
                <a:lnTo>
                  <a:pt x="1276" y="955"/>
                </a:lnTo>
                <a:lnTo>
                  <a:pt x="1241" y="926"/>
                </a:lnTo>
                <a:lnTo>
                  <a:pt x="1210" y="891"/>
                </a:lnTo>
                <a:lnTo>
                  <a:pt x="1186" y="851"/>
                </a:lnTo>
                <a:lnTo>
                  <a:pt x="1168" y="808"/>
                </a:lnTo>
                <a:lnTo>
                  <a:pt x="1155" y="762"/>
                </a:lnTo>
                <a:lnTo>
                  <a:pt x="1152" y="713"/>
                </a:lnTo>
                <a:lnTo>
                  <a:pt x="1131" y="713"/>
                </a:lnTo>
                <a:lnTo>
                  <a:pt x="1127" y="762"/>
                </a:lnTo>
                <a:lnTo>
                  <a:pt x="1116" y="808"/>
                </a:lnTo>
                <a:lnTo>
                  <a:pt x="1096" y="851"/>
                </a:lnTo>
                <a:lnTo>
                  <a:pt x="1073" y="891"/>
                </a:lnTo>
                <a:lnTo>
                  <a:pt x="1042" y="926"/>
                </a:lnTo>
                <a:lnTo>
                  <a:pt x="1007" y="955"/>
                </a:lnTo>
                <a:lnTo>
                  <a:pt x="967" y="980"/>
                </a:lnTo>
                <a:lnTo>
                  <a:pt x="924" y="999"/>
                </a:lnTo>
                <a:lnTo>
                  <a:pt x="878" y="1010"/>
                </a:lnTo>
                <a:lnTo>
                  <a:pt x="829" y="1014"/>
                </a:lnTo>
                <a:lnTo>
                  <a:pt x="780" y="1010"/>
                </a:lnTo>
                <a:lnTo>
                  <a:pt x="733" y="999"/>
                </a:lnTo>
                <a:lnTo>
                  <a:pt x="690" y="980"/>
                </a:lnTo>
                <a:lnTo>
                  <a:pt x="651" y="955"/>
                </a:lnTo>
                <a:lnTo>
                  <a:pt x="616" y="926"/>
                </a:lnTo>
                <a:lnTo>
                  <a:pt x="585" y="891"/>
                </a:lnTo>
                <a:lnTo>
                  <a:pt x="561" y="851"/>
                </a:lnTo>
                <a:lnTo>
                  <a:pt x="543" y="808"/>
                </a:lnTo>
                <a:lnTo>
                  <a:pt x="531" y="762"/>
                </a:lnTo>
                <a:lnTo>
                  <a:pt x="527" y="713"/>
                </a:lnTo>
                <a:lnTo>
                  <a:pt x="471" y="713"/>
                </a:lnTo>
                <a:lnTo>
                  <a:pt x="492" y="746"/>
                </a:lnTo>
                <a:lnTo>
                  <a:pt x="508" y="783"/>
                </a:lnTo>
                <a:lnTo>
                  <a:pt x="517" y="823"/>
                </a:lnTo>
                <a:lnTo>
                  <a:pt x="522" y="865"/>
                </a:lnTo>
                <a:lnTo>
                  <a:pt x="517" y="912"/>
                </a:lnTo>
                <a:lnTo>
                  <a:pt x="505" y="956"/>
                </a:lnTo>
                <a:lnTo>
                  <a:pt x="485" y="996"/>
                </a:lnTo>
                <a:lnTo>
                  <a:pt x="460" y="1032"/>
                </a:lnTo>
                <a:lnTo>
                  <a:pt x="429" y="1064"/>
                </a:lnTo>
                <a:lnTo>
                  <a:pt x="393" y="1090"/>
                </a:lnTo>
                <a:lnTo>
                  <a:pt x="352" y="1109"/>
                </a:lnTo>
                <a:lnTo>
                  <a:pt x="307" y="1121"/>
                </a:lnTo>
                <a:lnTo>
                  <a:pt x="261" y="1125"/>
                </a:lnTo>
                <a:lnTo>
                  <a:pt x="215" y="1121"/>
                </a:lnTo>
                <a:lnTo>
                  <a:pt x="170" y="1109"/>
                </a:lnTo>
                <a:lnTo>
                  <a:pt x="129" y="1090"/>
                </a:lnTo>
                <a:lnTo>
                  <a:pt x="93" y="1064"/>
                </a:lnTo>
                <a:lnTo>
                  <a:pt x="62" y="1032"/>
                </a:lnTo>
                <a:lnTo>
                  <a:pt x="37" y="996"/>
                </a:lnTo>
                <a:lnTo>
                  <a:pt x="17" y="956"/>
                </a:lnTo>
                <a:lnTo>
                  <a:pt x="4" y="912"/>
                </a:lnTo>
                <a:lnTo>
                  <a:pt x="0" y="865"/>
                </a:lnTo>
                <a:lnTo>
                  <a:pt x="4" y="820"/>
                </a:lnTo>
                <a:lnTo>
                  <a:pt x="16" y="780"/>
                </a:lnTo>
                <a:lnTo>
                  <a:pt x="32" y="741"/>
                </a:lnTo>
                <a:lnTo>
                  <a:pt x="55" y="706"/>
                </a:lnTo>
                <a:lnTo>
                  <a:pt x="83" y="675"/>
                </a:lnTo>
                <a:lnTo>
                  <a:pt x="116" y="649"/>
                </a:lnTo>
                <a:lnTo>
                  <a:pt x="377" y="362"/>
                </a:lnTo>
                <a:close/>
                <a:moveTo>
                  <a:pt x="449" y="0"/>
                </a:moveTo>
                <a:lnTo>
                  <a:pt x="2484" y="0"/>
                </a:lnTo>
                <a:lnTo>
                  <a:pt x="2511" y="4"/>
                </a:lnTo>
                <a:lnTo>
                  <a:pt x="2536" y="14"/>
                </a:lnTo>
                <a:lnTo>
                  <a:pt x="2556" y="30"/>
                </a:lnTo>
                <a:lnTo>
                  <a:pt x="2572" y="49"/>
                </a:lnTo>
                <a:lnTo>
                  <a:pt x="2582" y="73"/>
                </a:lnTo>
                <a:lnTo>
                  <a:pt x="2586" y="100"/>
                </a:lnTo>
                <a:lnTo>
                  <a:pt x="2586" y="227"/>
                </a:lnTo>
                <a:lnTo>
                  <a:pt x="346" y="227"/>
                </a:lnTo>
                <a:lnTo>
                  <a:pt x="346" y="100"/>
                </a:lnTo>
                <a:lnTo>
                  <a:pt x="351" y="73"/>
                </a:lnTo>
                <a:lnTo>
                  <a:pt x="360" y="49"/>
                </a:lnTo>
                <a:lnTo>
                  <a:pt x="377" y="30"/>
                </a:lnTo>
                <a:lnTo>
                  <a:pt x="397" y="14"/>
                </a:lnTo>
                <a:lnTo>
                  <a:pt x="422" y="4"/>
                </a:lnTo>
                <a:lnTo>
                  <a:pt x="44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anchor="t" anchorCtr="0" compatLnSpc="1">
            <a:prstTxWarp prst="textNoShape">
              <a:avLst/>
            </a:prstTxWarp>
          </a:bodyPr>
          <a:lstStyle/>
          <a:p>
            <a:endParaRPr lang="fr-FR" sz="525"/>
          </a:p>
        </p:txBody>
      </p:sp>
      <p:sp>
        <p:nvSpPr>
          <p:cNvPr id="54" name="Freeform 2357">
            <a:extLst>
              <a:ext uri="{FF2B5EF4-FFF2-40B4-BE49-F238E27FC236}">
                <a16:creationId xmlns:a16="http://schemas.microsoft.com/office/drawing/2014/main" id="{3AF9AEFE-281E-4986-8193-4AEBB950C7FE}"/>
              </a:ext>
            </a:extLst>
          </p:cNvPr>
          <p:cNvSpPr>
            <a:spLocks noEditPoints="1"/>
          </p:cNvSpPr>
          <p:nvPr/>
        </p:nvSpPr>
        <p:spPr bwMode="auto">
          <a:xfrm>
            <a:off x="5296939" y="3064967"/>
            <a:ext cx="310402" cy="403372"/>
          </a:xfrm>
          <a:custGeom>
            <a:avLst/>
            <a:gdLst>
              <a:gd name="T0" fmla="*/ 86 w 207"/>
              <a:gd name="T1" fmla="*/ 134 h 269"/>
              <a:gd name="T2" fmla="*/ 43 w 207"/>
              <a:gd name="T3" fmla="*/ 153 h 269"/>
              <a:gd name="T4" fmla="*/ 86 w 207"/>
              <a:gd name="T5" fmla="*/ 169 h 269"/>
              <a:gd name="T6" fmla="*/ 86 w 207"/>
              <a:gd name="T7" fmla="*/ 159 h 269"/>
              <a:gd name="T8" fmla="*/ 147 w 207"/>
              <a:gd name="T9" fmla="*/ 159 h 269"/>
              <a:gd name="T10" fmla="*/ 147 w 207"/>
              <a:gd name="T11" fmla="*/ 148 h 269"/>
              <a:gd name="T12" fmla="*/ 86 w 207"/>
              <a:gd name="T13" fmla="*/ 148 h 269"/>
              <a:gd name="T14" fmla="*/ 86 w 207"/>
              <a:gd name="T15" fmla="*/ 134 h 269"/>
              <a:gd name="T16" fmla="*/ 123 w 207"/>
              <a:gd name="T17" fmla="*/ 57 h 269"/>
              <a:gd name="T18" fmla="*/ 123 w 207"/>
              <a:gd name="T19" fmla="*/ 67 h 269"/>
              <a:gd name="T20" fmla="*/ 61 w 207"/>
              <a:gd name="T21" fmla="*/ 67 h 269"/>
              <a:gd name="T22" fmla="*/ 61 w 207"/>
              <a:gd name="T23" fmla="*/ 78 h 269"/>
              <a:gd name="T24" fmla="*/ 123 w 207"/>
              <a:gd name="T25" fmla="*/ 78 h 269"/>
              <a:gd name="T26" fmla="*/ 123 w 207"/>
              <a:gd name="T27" fmla="*/ 91 h 269"/>
              <a:gd name="T28" fmla="*/ 164 w 207"/>
              <a:gd name="T29" fmla="*/ 73 h 269"/>
              <a:gd name="T30" fmla="*/ 123 w 207"/>
              <a:gd name="T31" fmla="*/ 57 h 269"/>
              <a:gd name="T32" fmla="*/ 91 w 207"/>
              <a:gd name="T33" fmla="*/ 0 h 269"/>
              <a:gd name="T34" fmla="*/ 112 w 207"/>
              <a:gd name="T35" fmla="*/ 0 h 269"/>
              <a:gd name="T36" fmla="*/ 121 w 207"/>
              <a:gd name="T37" fmla="*/ 3 h 269"/>
              <a:gd name="T38" fmla="*/ 123 w 207"/>
              <a:gd name="T39" fmla="*/ 5 h 269"/>
              <a:gd name="T40" fmla="*/ 126 w 207"/>
              <a:gd name="T41" fmla="*/ 14 h 269"/>
              <a:gd name="T42" fmla="*/ 126 w 207"/>
              <a:gd name="T43" fmla="*/ 38 h 269"/>
              <a:gd name="T44" fmla="*/ 174 w 207"/>
              <a:gd name="T45" fmla="*/ 38 h 269"/>
              <a:gd name="T46" fmla="*/ 207 w 207"/>
              <a:gd name="T47" fmla="*/ 73 h 269"/>
              <a:gd name="T48" fmla="*/ 174 w 207"/>
              <a:gd name="T49" fmla="*/ 108 h 269"/>
              <a:gd name="T50" fmla="*/ 126 w 207"/>
              <a:gd name="T51" fmla="*/ 108 h 269"/>
              <a:gd name="T52" fmla="*/ 126 w 207"/>
              <a:gd name="T53" fmla="*/ 118 h 269"/>
              <a:gd name="T54" fmla="*/ 190 w 207"/>
              <a:gd name="T55" fmla="*/ 118 h 269"/>
              <a:gd name="T56" fmla="*/ 190 w 207"/>
              <a:gd name="T57" fmla="*/ 188 h 269"/>
              <a:gd name="T58" fmla="*/ 126 w 207"/>
              <a:gd name="T59" fmla="*/ 188 h 269"/>
              <a:gd name="T60" fmla="*/ 126 w 207"/>
              <a:gd name="T61" fmla="*/ 258 h 269"/>
              <a:gd name="T62" fmla="*/ 123 w 207"/>
              <a:gd name="T63" fmla="*/ 264 h 269"/>
              <a:gd name="T64" fmla="*/ 121 w 207"/>
              <a:gd name="T65" fmla="*/ 266 h 269"/>
              <a:gd name="T66" fmla="*/ 112 w 207"/>
              <a:gd name="T67" fmla="*/ 269 h 269"/>
              <a:gd name="T68" fmla="*/ 91 w 207"/>
              <a:gd name="T69" fmla="*/ 269 h 269"/>
              <a:gd name="T70" fmla="*/ 86 w 207"/>
              <a:gd name="T71" fmla="*/ 266 h 269"/>
              <a:gd name="T72" fmla="*/ 83 w 207"/>
              <a:gd name="T73" fmla="*/ 264 h 269"/>
              <a:gd name="T74" fmla="*/ 80 w 207"/>
              <a:gd name="T75" fmla="*/ 258 h 269"/>
              <a:gd name="T76" fmla="*/ 80 w 207"/>
              <a:gd name="T77" fmla="*/ 188 h 269"/>
              <a:gd name="T78" fmla="*/ 32 w 207"/>
              <a:gd name="T79" fmla="*/ 188 h 269"/>
              <a:gd name="T80" fmla="*/ 0 w 207"/>
              <a:gd name="T81" fmla="*/ 153 h 269"/>
              <a:gd name="T82" fmla="*/ 32 w 207"/>
              <a:gd name="T83" fmla="*/ 118 h 269"/>
              <a:gd name="T84" fmla="*/ 80 w 207"/>
              <a:gd name="T85" fmla="*/ 118 h 269"/>
              <a:gd name="T86" fmla="*/ 80 w 207"/>
              <a:gd name="T87" fmla="*/ 108 h 269"/>
              <a:gd name="T88" fmla="*/ 16 w 207"/>
              <a:gd name="T89" fmla="*/ 108 h 269"/>
              <a:gd name="T90" fmla="*/ 16 w 207"/>
              <a:gd name="T91" fmla="*/ 38 h 269"/>
              <a:gd name="T92" fmla="*/ 80 w 207"/>
              <a:gd name="T93" fmla="*/ 38 h 269"/>
              <a:gd name="T94" fmla="*/ 80 w 207"/>
              <a:gd name="T95" fmla="*/ 14 h 269"/>
              <a:gd name="T96" fmla="*/ 83 w 207"/>
              <a:gd name="T97" fmla="*/ 5 h 269"/>
              <a:gd name="T98" fmla="*/ 86 w 207"/>
              <a:gd name="T99" fmla="*/ 3 h 269"/>
              <a:gd name="T100" fmla="*/ 91 w 207"/>
              <a:gd name="T101" fmla="*/ 0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07" h="269">
                <a:moveTo>
                  <a:pt x="86" y="134"/>
                </a:moveTo>
                <a:lnTo>
                  <a:pt x="43" y="153"/>
                </a:lnTo>
                <a:lnTo>
                  <a:pt x="86" y="169"/>
                </a:lnTo>
                <a:lnTo>
                  <a:pt x="86" y="159"/>
                </a:lnTo>
                <a:lnTo>
                  <a:pt x="147" y="159"/>
                </a:lnTo>
                <a:lnTo>
                  <a:pt x="147" y="148"/>
                </a:lnTo>
                <a:lnTo>
                  <a:pt x="86" y="148"/>
                </a:lnTo>
                <a:lnTo>
                  <a:pt x="86" y="134"/>
                </a:lnTo>
                <a:close/>
                <a:moveTo>
                  <a:pt x="123" y="57"/>
                </a:moveTo>
                <a:lnTo>
                  <a:pt x="123" y="67"/>
                </a:lnTo>
                <a:lnTo>
                  <a:pt x="61" y="67"/>
                </a:lnTo>
                <a:lnTo>
                  <a:pt x="61" y="78"/>
                </a:lnTo>
                <a:lnTo>
                  <a:pt x="123" y="78"/>
                </a:lnTo>
                <a:lnTo>
                  <a:pt x="123" y="91"/>
                </a:lnTo>
                <a:lnTo>
                  <a:pt x="164" y="73"/>
                </a:lnTo>
                <a:lnTo>
                  <a:pt x="123" y="57"/>
                </a:lnTo>
                <a:close/>
                <a:moveTo>
                  <a:pt x="91" y="0"/>
                </a:moveTo>
                <a:lnTo>
                  <a:pt x="112" y="0"/>
                </a:lnTo>
                <a:lnTo>
                  <a:pt x="121" y="3"/>
                </a:lnTo>
                <a:lnTo>
                  <a:pt x="123" y="5"/>
                </a:lnTo>
                <a:lnTo>
                  <a:pt x="126" y="14"/>
                </a:lnTo>
                <a:lnTo>
                  <a:pt x="126" y="38"/>
                </a:lnTo>
                <a:lnTo>
                  <a:pt x="174" y="38"/>
                </a:lnTo>
                <a:lnTo>
                  <a:pt x="207" y="73"/>
                </a:lnTo>
                <a:lnTo>
                  <a:pt x="174" y="108"/>
                </a:lnTo>
                <a:lnTo>
                  <a:pt x="126" y="108"/>
                </a:lnTo>
                <a:lnTo>
                  <a:pt x="126" y="118"/>
                </a:lnTo>
                <a:lnTo>
                  <a:pt x="190" y="118"/>
                </a:lnTo>
                <a:lnTo>
                  <a:pt x="190" y="188"/>
                </a:lnTo>
                <a:lnTo>
                  <a:pt x="126" y="188"/>
                </a:lnTo>
                <a:lnTo>
                  <a:pt x="126" y="258"/>
                </a:lnTo>
                <a:lnTo>
                  <a:pt x="123" y="264"/>
                </a:lnTo>
                <a:lnTo>
                  <a:pt x="121" y="266"/>
                </a:lnTo>
                <a:lnTo>
                  <a:pt x="112" y="269"/>
                </a:lnTo>
                <a:lnTo>
                  <a:pt x="91" y="269"/>
                </a:lnTo>
                <a:lnTo>
                  <a:pt x="86" y="266"/>
                </a:lnTo>
                <a:lnTo>
                  <a:pt x="83" y="264"/>
                </a:lnTo>
                <a:lnTo>
                  <a:pt x="80" y="258"/>
                </a:lnTo>
                <a:lnTo>
                  <a:pt x="80" y="188"/>
                </a:lnTo>
                <a:lnTo>
                  <a:pt x="32" y="188"/>
                </a:lnTo>
                <a:lnTo>
                  <a:pt x="0" y="153"/>
                </a:lnTo>
                <a:lnTo>
                  <a:pt x="32" y="118"/>
                </a:lnTo>
                <a:lnTo>
                  <a:pt x="80" y="118"/>
                </a:lnTo>
                <a:lnTo>
                  <a:pt x="80" y="108"/>
                </a:lnTo>
                <a:lnTo>
                  <a:pt x="16" y="108"/>
                </a:lnTo>
                <a:lnTo>
                  <a:pt x="16" y="38"/>
                </a:lnTo>
                <a:lnTo>
                  <a:pt x="80" y="38"/>
                </a:lnTo>
                <a:lnTo>
                  <a:pt x="80" y="14"/>
                </a:lnTo>
                <a:lnTo>
                  <a:pt x="83" y="5"/>
                </a:lnTo>
                <a:lnTo>
                  <a:pt x="86" y="3"/>
                </a:lnTo>
                <a:lnTo>
                  <a:pt x="9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anchor="t" anchorCtr="0" compatLnSpc="1">
            <a:prstTxWarp prst="textNoShape">
              <a:avLst/>
            </a:prstTxWarp>
          </a:bodyPr>
          <a:lstStyle/>
          <a:p>
            <a:endParaRPr lang="fr-FR" sz="525"/>
          </a:p>
        </p:txBody>
      </p:sp>
      <p:sp>
        <p:nvSpPr>
          <p:cNvPr id="56" name="Freeform 6">
            <a:extLst>
              <a:ext uri="{FF2B5EF4-FFF2-40B4-BE49-F238E27FC236}">
                <a16:creationId xmlns:a16="http://schemas.microsoft.com/office/drawing/2014/main" id="{BB5D8076-811C-48B0-A4C5-BD68379CB529}"/>
              </a:ext>
            </a:extLst>
          </p:cNvPr>
          <p:cNvSpPr>
            <a:spLocks noEditPoints="1"/>
          </p:cNvSpPr>
          <p:nvPr/>
        </p:nvSpPr>
        <p:spPr bwMode="auto">
          <a:xfrm>
            <a:off x="4405296" y="1741287"/>
            <a:ext cx="285235" cy="388237"/>
          </a:xfrm>
          <a:custGeom>
            <a:avLst/>
            <a:gdLst>
              <a:gd name="T0" fmla="*/ 633 w 1154"/>
              <a:gd name="T1" fmla="*/ 454 h 1566"/>
              <a:gd name="T2" fmla="*/ 696 w 1154"/>
              <a:gd name="T3" fmla="*/ 507 h 1566"/>
              <a:gd name="T4" fmla="*/ 720 w 1154"/>
              <a:gd name="T5" fmla="*/ 587 h 1566"/>
              <a:gd name="T6" fmla="*/ 696 w 1154"/>
              <a:gd name="T7" fmla="*/ 669 h 1566"/>
              <a:gd name="T8" fmla="*/ 633 w 1154"/>
              <a:gd name="T9" fmla="*/ 721 h 1566"/>
              <a:gd name="T10" fmla="*/ 548 w 1154"/>
              <a:gd name="T11" fmla="*/ 730 h 1566"/>
              <a:gd name="T12" fmla="*/ 477 w 1154"/>
              <a:gd name="T13" fmla="*/ 691 h 1566"/>
              <a:gd name="T14" fmla="*/ 437 w 1154"/>
              <a:gd name="T15" fmla="*/ 617 h 1566"/>
              <a:gd name="T16" fmla="*/ 446 w 1154"/>
              <a:gd name="T17" fmla="*/ 531 h 1566"/>
              <a:gd name="T18" fmla="*/ 498 w 1154"/>
              <a:gd name="T19" fmla="*/ 467 h 1566"/>
              <a:gd name="T20" fmla="*/ 577 w 1154"/>
              <a:gd name="T21" fmla="*/ 443 h 1566"/>
              <a:gd name="T22" fmla="*/ 482 w 1154"/>
              <a:gd name="T23" fmla="*/ 208 h 1566"/>
              <a:gd name="T24" fmla="*/ 357 w 1154"/>
              <a:gd name="T25" fmla="*/ 266 h 1566"/>
              <a:gd name="T26" fmla="*/ 261 w 1154"/>
              <a:gd name="T27" fmla="*/ 363 h 1566"/>
              <a:gd name="T28" fmla="*/ 204 w 1154"/>
              <a:gd name="T29" fmla="*/ 490 h 1566"/>
              <a:gd name="T30" fmla="*/ 195 w 1154"/>
              <a:gd name="T31" fmla="*/ 636 h 1566"/>
              <a:gd name="T32" fmla="*/ 237 w 1154"/>
              <a:gd name="T33" fmla="*/ 771 h 1566"/>
              <a:gd name="T34" fmla="*/ 322 w 1154"/>
              <a:gd name="T35" fmla="*/ 880 h 1566"/>
              <a:gd name="T36" fmla="*/ 437 w 1154"/>
              <a:gd name="T37" fmla="*/ 952 h 1566"/>
              <a:gd name="T38" fmla="*/ 577 w 1154"/>
              <a:gd name="T39" fmla="*/ 979 h 1566"/>
              <a:gd name="T40" fmla="*/ 716 w 1154"/>
              <a:gd name="T41" fmla="*/ 952 h 1566"/>
              <a:gd name="T42" fmla="*/ 832 w 1154"/>
              <a:gd name="T43" fmla="*/ 880 h 1566"/>
              <a:gd name="T44" fmla="*/ 916 w 1154"/>
              <a:gd name="T45" fmla="*/ 771 h 1566"/>
              <a:gd name="T46" fmla="*/ 958 w 1154"/>
              <a:gd name="T47" fmla="*/ 636 h 1566"/>
              <a:gd name="T48" fmla="*/ 949 w 1154"/>
              <a:gd name="T49" fmla="*/ 490 h 1566"/>
              <a:gd name="T50" fmla="*/ 892 w 1154"/>
              <a:gd name="T51" fmla="*/ 363 h 1566"/>
              <a:gd name="T52" fmla="*/ 796 w 1154"/>
              <a:gd name="T53" fmla="*/ 266 h 1566"/>
              <a:gd name="T54" fmla="*/ 672 w 1154"/>
              <a:gd name="T55" fmla="*/ 208 h 1566"/>
              <a:gd name="T56" fmla="*/ 577 w 1154"/>
              <a:gd name="T57" fmla="*/ 0 h 1566"/>
              <a:gd name="T58" fmla="*/ 759 w 1154"/>
              <a:gd name="T59" fmla="*/ 30 h 1566"/>
              <a:gd name="T60" fmla="*/ 917 w 1154"/>
              <a:gd name="T61" fmla="*/ 113 h 1566"/>
              <a:gd name="T62" fmla="*/ 1041 w 1154"/>
              <a:gd name="T63" fmla="*/ 240 h 1566"/>
              <a:gd name="T64" fmla="*/ 1124 w 1154"/>
              <a:gd name="T65" fmla="*/ 401 h 1566"/>
              <a:gd name="T66" fmla="*/ 1154 w 1154"/>
              <a:gd name="T67" fmla="*/ 587 h 1566"/>
              <a:gd name="T68" fmla="*/ 1136 w 1154"/>
              <a:gd name="T69" fmla="*/ 697 h 1566"/>
              <a:gd name="T70" fmla="*/ 1089 w 1154"/>
              <a:gd name="T71" fmla="*/ 822 h 1566"/>
              <a:gd name="T72" fmla="*/ 1021 w 1154"/>
              <a:gd name="T73" fmla="*/ 955 h 1566"/>
              <a:gd name="T74" fmla="*/ 939 w 1154"/>
              <a:gd name="T75" fmla="*/ 1090 h 1566"/>
              <a:gd name="T76" fmla="*/ 850 w 1154"/>
              <a:gd name="T77" fmla="*/ 1219 h 1566"/>
              <a:gd name="T78" fmla="*/ 763 w 1154"/>
              <a:gd name="T79" fmla="*/ 1337 h 1566"/>
              <a:gd name="T80" fmla="*/ 684 w 1154"/>
              <a:gd name="T81" fmla="*/ 1438 h 1566"/>
              <a:gd name="T82" fmla="*/ 622 w 1154"/>
              <a:gd name="T83" fmla="*/ 1512 h 1566"/>
              <a:gd name="T84" fmla="*/ 585 w 1154"/>
              <a:gd name="T85" fmla="*/ 1557 h 1566"/>
              <a:gd name="T86" fmla="*/ 575 w 1154"/>
              <a:gd name="T87" fmla="*/ 1564 h 1566"/>
              <a:gd name="T88" fmla="*/ 546 w 1154"/>
              <a:gd name="T89" fmla="*/ 1531 h 1566"/>
              <a:gd name="T90" fmla="*/ 492 w 1154"/>
              <a:gd name="T91" fmla="*/ 1465 h 1566"/>
              <a:gd name="T92" fmla="*/ 419 w 1154"/>
              <a:gd name="T93" fmla="*/ 1373 h 1566"/>
              <a:gd name="T94" fmla="*/ 333 w 1154"/>
              <a:gd name="T95" fmla="*/ 1260 h 1566"/>
              <a:gd name="T96" fmla="*/ 244 w 1154"/>
              <a:gd name="T97" fmla="*/ 1134 h 1566"/>
              <a:gd name="T98" fmla="*/ 159 w 1154"/>
              <a:gd name="T99" fmla="*/ 1000 h 1566"/>
              <a:gd name="T100" fmla="*/ 84 w 1154"/>
              <a:gd name="T101" fmla="*/ 866 h 1566"/>
              <a:gd name="T102" fmla="*/ 30 w 1154"/>
              <a:gd name="T103" fmla="*/ 738 h 1566"/>
              <a:gd name="T104" fmla="*/ 1 w 1154"/>
              <a:gd name="T105" fmla="*/ 621 h 1566"/>
              <a:gd name="T106" fmla="*/ 14 w 1154"/>
              <a:gd name="T107" fmla="*/ 461 h 1566"/>
              <a:gd name="T108" fmla="*/ 78 w 1154"/>
              <a:gd name="T109" fmla="*/ 290 h 1566"/>
              <a:gd name="T110" fmla="*/ 190 w 1154"/>
              <a:gd name="T111" fmla="*/ 151 h 1566"/>
              <a:gd name="T112" fmla="*/ 338 w 1154"/>
              <a:gd name="T113" fmla="*/ 52 h 1566"/>
              <a:gd name="T114" fmla="*/ 513 w 1154"/>
              <a:gd name="T115" fmla="*/ 3 h 15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154" h="1566">
                <a:moveTo>
                  <a:pt x="577" y="443"/>
                </a:moveTo>
                <a:lnTo>
                  <a:pt x="606" y="445"/>
                </a:lnTo>
                <a:lnTo>
                  <a:pt x="633" y="454"/>
                </a:lnTo>
                <a:lnTo>
                  <a:pt x="657" y="467"/>
                </a:lnTo>
                <a:lnTo>
                  <a:pt x="678" y="485"/>
                </a:lnTo>
                <a:lnTo>
                  <a:pt x="696" y="507"/>
                </a:lnTo>
                <a:lnTo>
                  <a:pt x="709" y="531"/>
                </a:lnTo>
                <a:lnTo>
                  <a:pt x="717" y="559"/>
                </a:lnTo>
                <a:lnTo>
                  <a:pt x="720" y="587"/>
                </a:lnTo>
                <a:lnTo>
                  <a:pt x="717" y="617"/>
                </a:lnTo>
                <a:lnTo>
                  <a:pt x="709" y="644"/>
                </a:lnTo>
                <a:lnTo>
                  <a:pt x="696" y="669"/>
                </a:lnTo>
                <a:lnTo>
                  <a:pt x="678" y="691"/>
                </a:lnTo>
                <a:lnTo>
                  <a:pt x="657" y="708"/>
                </a:lnTo>
                <a:lnTo>
                  <a:pt x="633" y="721"/>
                </a:lnTo>
                <a:lnTo>
                  <a:pt x="606" y="730"/>
                </a:lnTo>
                <a:lnTo>
                  <a:pt x="577" y="732"/>
                </a:lnTo>
                <a:lnTo>
                  <a:pt x="548" y="730"/>
                </a:lnTo>
                <a:lnTo>
                  <a:pt x="522" y="721"/>
                </a:lnTo>
                <a:lnTo>
                  <a:pt x="498" y="708"/>
                </a:lnTo>
                <a:lnTo>
                  <a:pt x="477" y="691"/>
                </a:lnTo>
                <a:lnTo>
                  <a:pt x="459" y="669"/>
                </a:lnTo>
                <a:lnTo>
                  <a:pt x="446" y="644"/>
                </a:lnTo>
                <a:lnTo>
                  <a:pt x="437" y="617"/>
                </a:lnTo>
                <a:lnTo>
                  <a:pt x="435" y="587"/>
                </a:lnTo>
                <a:lnTo>
                  <a:pt x="437" y="559"/>
                </a:lnTo>
                <a:lnTo>
                  <a:pt x="446" y="531"/>
                </a:lnTo>
                <a:lnTo>
                  <a:pt x="459" y="507"/>
                </a:lnTo>
                <a:lnTo>
                  <a:pt x="477" y="485"/>
                </a:lnTo>
                <a:lnTo>
                  <a:pt x="498" y="467"/>
                </a:lnTo>
                <a:lnTo>
                  <a:pt x="522" y="454"/>
                </a:lnTo>
                <a:lnTo>
                  <a:pt x="548" y="445"/>
                </a:lnTo>
                <a:lnTo>
                  <a:pt x="577" y="443"/>
                </a:lnTo>
                <a:close/>
                <a:moveTo>
                  <a:pt x="577" y="196"/>
                </a:moveTo>
                <a:lnTo>
                  <a:pt x="529" y="199"/>
                </a:lnTo>
                <a:lnTo>
                  <a:pt x="482" y="208"/>
                </a:lnTo>
                <a:lnTo>
                  <a:pt x="437" y="222"/>
                </a:lnTo>
                <a:lnTo>
                  <a:pt x="395" y="241"/>
                </a:lnTo>
                <a:lnTo>
                  <a:pt x="357" y="266"/>
                </a:lnTo>
                <a:lnTo>
                  <a:pt x="322" y="295"/>
                </a:lnTo>
                <a:lnTo>
                  <a:pt x="289" y="327"/>
                </a:lnTo>
                <a:lnTo>
                  <a:pt x="261" y="363"/>
                </a:lnTo>
                <a:lnTo>
                  <a:pt x="237" y="402"/>
                </a:lnTo>
                <a:lnTo>
                  <a:pt x="218" y="445"/>
                </a:lnTo>
                <a:lnTo>
                  <a:pt x="204" y="490"/>
                </a:lnTo>
                <a:lnTo>
                  <a:pt x="195" y="538"/>
                </a:lnTo>
                <a:lnTo>
                  <a:pt x="192" y="587"/>
                </a:lnTo>
                <a:lnTo>
                  <a:pt x="195" y="636"/>
                </a:lnTo>
                <a:lnTo>
                  <a:pt x="204" y="683"/>
                </a:lnTo>
                <a:lnTo>
                  <a:pt x="218" y="728"/>
                </a:lnTo>
                <a:lnTo>
                  <a:pt x="237" y="771"/>
                </a:lnTo>
                <a:lnTo>
                  <a:pt x="261" y="811"/>
                </a:lnTo>
                <a:lnTo>
                  <a:pt x="289" y="847"/>
                </a:lnTo>
                <a:lnTo>
                  <a:pt x="322" y="880"/>
                </a:lnTo>
                <a:lnTo>
                  <a:pt x="357" y="908"/>
                </a:lnTo>
                <a:lnTo>
                  <a:pt x="395" y="933"/>
                </a:lnTo>
                <a:lnTo>
                  <a:pt x="437" y="952"/>
                </a:lnTo>
                <a:lnTo>
                  <a:pt x="482" y="967"/>
                </a:lnTo>
                <a:lnTo>
                  <a:pt x="529" y="976"/>
                </a:lnTo>
                <a:lnTo>
                  <a:pt x="577" y="979"/>
                </a:lnTo>
                <a:lnTo>
                  <a:pt x="624" y="976"/>
                </a:lnTo>
                <a:lnTo>
                  <a:pt x="672" y="967"/>
                </a:lnTo>
                <a:lnTo>
                  <a:pt x="716" y="952"/>
                </a:lnTo>
                <a:lnTo>
                  <a:pt x="758" y="933"/>
                </a:lnTo>
                <a:lnTo>
                  <a:pt x="796" y="908"/>
                </a:lnTo>
                <a:lnTo>
                  <a:pt x="832" y="880"/>
                </a:lnTo>
                <a:lnTo>
                  <a:pt x="864" y="847"/>
                </a:lnTo>
                <a:lnTo>
                  <a:pt x="892" y="811"/>
                </a:lnTo>
                <a:lnTo>
                  <a:pt x="916" y="771"/>
                </a:lnTo>
                <a:lnTo>
                  <a:pt x="935" y="728"/>
                </a:lnTo>
                <a:lnTo>
                  <a:pt x="949" y="683"/>
                </a:lnTo>
                <a:lnTo>
                  <a:pt x="958" y="636"/>
                </a:lnTo>
                <a:lnTo>
                  <a:pt x="961" y="587"/>
                </a:lnTo>
                <a:lnTo>
                  <a:pt x="958" y="538"/>
                </a:lnTo>
                <a:lnTo>
                  <a:pt x="949" y="490"/>
                </a:lnTo>
                <a:lnTo>
                  <a:pt x="935" y="445"/>
                </a:lnTo>
                <a:lnTo>
                  <a:pt x="916" y="402"/>
                </a:lnTo>
                <a:lnTo>
                  <a:pt x="892" y="363"/>
                </a:lnTo>
                <a:lnTo>
                  <a:pt x="864" y="327"/>
                </a:lnTo>
                <a:lnTo>
                  <a:pt x="832" y="295"/>
                </a:lnTo>
                <a:lnTo>
                  <a:pt x="796" y="266"/>
                </a:lnTo>
                <a:lnTo>
                  <a:pt x="758" y="241"/>
                </a:lnTo>
                <a:lnTo>
                  <a:pt x="716" y="222"/>
                </a:lnTo>
                <a:lnTo>
                  <a:pt x="672" y="208"/>
                </a:lnTo>
                <a:lnTo>
                  <a:pt x="624" y="199"/>
                </a:lnTo>
                <a:lnTo>
                  <a:pt x="577" y="196"/>
                </a:lnTo>
                <a:close/>
                <a:moveTo>
                  <a:pt x="577" y="0"/>
                </a:moveTo>
                <a:lnTo>
                  <a:pt x="640" y="3"/>
                </a:lnTo>
                <a:lnTo>
                  <a:pt x="700" y="13"/>
                </a:lnTo>
                <a:lnTo>
                  <a:pt x="759" y="30"/>
                </a:lnTo>
                <a:lnTo>
                  <a:pt x="815" y="52"/>
                </a:lnTo>
                <a:lnTo>
                  <a:pt x="868" y="80"/>
                </a:lnTo>
                <a:lnTo>
                  <a:pt x="917" y="113"/>
                </a:lnTo>
                <a:lnTo>
                  <a:pt x="963" y="151"/>
                </a:lnTo>
                <a:lnTo>
                  <a:pt x="1005" y="193"/>
                </a:lnTo>
                <a:lnTo>
                  <a:pt x="1041" y="240"/>
                </a:lnTo>
                <a:lnTo>
                  <a:pt x="1075" y="290"/>
                </a:lnTo>
                <a:lnTo>
                  <a:pt x="1102" y="344"/>
                </a:lnTo>
                <a:lnTo>
                  <a:pt x="1124" y="401"/>
                </a:lnTo>
                <a:lnTo>
                  <a:pt x="1139" y="461"/>
                </a:lnTo>
                <a:lnTo>
                  <a:pt x="1149" y="523"/>
                </a:lnTo>
                <a:lnTo>
                  <a:pt x="1154" y="587"/>
                </a:lnTo>
                <a:lnTo>
                  <a:pt x="1152" y="621"/>
                </a:lnTo>
                <a:lnTo>
                  <a:pt x="1145" y="659"/>
                </a:lnTo>
                <a:lnTo>
                  <a:pt x="1136" y="697"/>
                </a:lnTo>
                <a:lnTo>
                  <a:pt x="1123" y="738"/>
                </a:lnTo>
                <a:lnTo>
                  <a:pt x="1108" y="779"/>
                </a:lnTo>
                <a:lnTo>
                  <a:pt x="1089" y="822"/>
                </a:lnTo>
                <a:lnTo>
                  <a:pt x="1069" y="866"/>
                </a:lnTo>
                <a:lnTo>
                  <a:pt x="1046" y="911"/>
                </a:lnTo>
                <a:lnTo>
                  <a:pt x="1021" y="955"/>
                </a:lnTo>
                <a:lnTo>
                  <a:pt x="995" y="1000"/>
                </a:lnTo>
                <a:lnTo>
                  <a:pt x="968" y="1045"/>
                </a:lnTo>
                <a:lnTo>
                  <a:pt x="939" y="1090"/>
                </a:lnTo>
                <a:lnTo>
                  <a:pt x="909" y="1134"/>
                </a:lnTo>
                <a:lnTo>
                  <a:pt x="880" y="1177"/>
                </a:lnTo>
                <a:lnTo>
                  <a:pt x="850" y="1219"/>
                </a:lnTo>
                <a:lnTo>
                  <a:pt x="820" y="1260"/>
                </a:lnTo>
                <a:lnTo>
                  <a:pt x="791" y="1300"/>
                </a:lnTo>
                <a:lnTo>
                  <a:pt x="763" y="1337"/>
                </a:lnTo>
                <a:lnTo>
                  <a:pt x="734" y="1373"/>
                </a:lnTo>
                <a:lnTo>
                  <a:pt x="709" y="1407"/>
                </a:lnTo>
                <a:lnTo>
                  <a:pt x="684" y="1438"/>
                </a:lnTo>
                <a:lnTo>
                  <a:pt x="661" y="1465"/>
                </a:lnTo>
                <a:lnTo>
                  <a:pt x="641" y="1490"/>
                </a:lnTo>
                <a:lnTo>
                  <a:pt x="622" y="1512"/>
                </a:lnTo>
                <a:lnTo>
                  <a:pt x="607" y="1531"/>
                </a:lnTo>
                <a:lnTo>
                  <a:pt x="594" y="1546"/>
                </a:lnTo>
                <a:lnTo>
                  <a:pt x="585" y="1557"/>
                </a:lnTo>
                <a:lnTo>
                  <a:pt x="578" y="1564"/>
                </a:lnTo>
                <a:lnTo>
                  <a:pt x="577" y="1566"/>
                </a:lnTo>
                <a:lnTo>
                  <a:pt x="575" y="1564"/>
                </a:lnTo>
                <a:lnTo>
                  <a:pt x="568" y="1557"/>
                </a:lnTo>
                <a:lnTo>
                  <a:pt x="559" y="1546"/>
                </a:lnTo>
                <a:lnTo>
                  <a:pt x="546" y="1531"/>
                </a:lnTo>
                <a:lnTo>
                  <a:pt x="531" y="1512"/>
                </a:lnTo>
                <a:lnTo>
                  <a:pt x="513" y="1490"/>
                </a:lnTo>
                <a:lnTo>
                  <a:pt x="492" y="1465"/>
                </a:lnTo>
                <a:lnTo>
                  <a:pt x="469" y="1438"/>
                </a:lnTo>
                <a:lnTo>
                  <a:pt x="444" y="1407"/>
                </a:lnTo>
                <a:lnTo>
                  <a:pt x="419" y="1373"/>
                </a:lnTo>
                <a:lnTo>
                  <a:pt x="391" y="1337"/>
                </a:lnTo>
                <a:lnTo>
                  <a:pt x="362" y="1300"/>
                </a:lnTo>
                <a:lnTo>
                  <a:pt x="333" y="1260"/>
                </a:lnTo>
                <a:lnTo>
                  <a:pt x="303" y="1219"/>
                </a:lnTo>
                <a:lnTo>
                  <a:pt x="273" y="1177"/>
                </a:lnTo>
                <a:lnTo>
                  <a:pt x="244" y="1134"/>
                </a:lnTo>
                <a:lnTo>
                  <a:pt x="214" y="1090"/>
                </a:lnTo>
                <a:lnTo>
                  <a:pt x="186" y="1045"/>
                </a:lnTo>
                <a:lnTo>
                  <a:pt x="159" y="1000"/>
                </a:lnTo>
                <a:lnTo>
                  <a:pt x="132" y="955"/>
                </a:lnTo>
                <a:lnTo>
                  <a:pt x="107" y="911"/>
                </a:lnTo>
                <a:lnTo>
                  <a:pt x="84" y="866"/>
                </a:lnTo>
                <a:lnTo>
                  <a:pt x="64" y="822"/>
                </a:lnTo>
                <a:lnTo>
                  <a:pt x="45" y="779"/>
                </a:lnTo>
                <a:lnTo>
                  <a:pt x="30" y="738"/>
                </a:lnTo>
                <a:lnTo>
                  <a:pt x="17" y="697"/>
                </a:lnTo>
                <a:lnTo>
                  <a:pt x="8" y="659"/>
                </a:lnTo>
                <a:lnTo>
                  <a:pt x="1" y="621"/>
                </a:lnTo>
                <a:lnTo>
                  <a:pt x="0" y="587"/>
                </a:lnTo>
                <a:lnTo>
                  <a:pt x="4" y="523"/>
                </a:lnTo>
                <a:lnTo>
                  <a:pt x="14" y="461"/>
                </a:lnTo>
                <a:lnTo>
                  <a:pt x="29" y="401"/>
                </a:lnTo>
                <a:lnTo>
                  <a:pt x="51" y="344"/>
                </a:lnTo>
                <a:lnTo>
                  <a:pt x="78" y="290"/>
                </a:lnTo>
                <a:lnTo>
                  <a:pt x="112" y="240"/>
                </a:lnTo>
                <a:lnTo>
                  <a:pt x="149" y="193"/>
                </a:lnTo>
                <a:lnTo>
                  <a:pt x="190" y="151"/>
                </a:lnTo>
                <a:lnTo>
                  <a:pt x="236" y="113"/>
                </a:lnTo>
                <a:lnTo>
                  <a:pt x="285" y="80"/>
                </a:lnTo>
                <a:lnTo>
                  <a:pt x="338" y="52"/>
                </a:lnTo>
                <a:lnTo>
                  <a:pt x="394" y="30"/>
                </a:lnTo>
                <a:lnTo>
                  <a:pt x="453" y="13"/>
                </a:lnTo>
                <a:lnTo>
                  <a:pt x="513" y="3"/>
                </a:lnTo>
                <a:lnTo>
                  <a:pt x="57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34286" tIns="17143" rIns="34286" bIns="17143" numCol="1" anchor="t" anchorCtr="0" compatLnSpc="1">
            <a:prstTxWarp prst="textNoShape">
              <a:avLst/>
            </a:prstTxWarp>
          </a:bodyPr>
          <a:lstStyle/>
          <a:p>
            <a:endParaRPr lang="fr-FR" sz="525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50268C-617A-4F40-82F7-84F8EB6BC011}"/>
              </a:ext>
            </a:extLst>
          </p:cNvPr>
          <p:cNvSpPr txBox="1"/>
          <p:nvPr/>
        </p:nvSpPr>
        <p:spPr>
          <a:xfrm>
            <a:off x="2423740" y="2790219"/>
            <a:ext cx="2421420" cy="855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96900" lvl="1">
              <a:lnSpc>
                <a:spcPct val="115000"/>
              </a:lnSpc>
              <a:buSzPts val="1400"/>
            </a:pPr>
            <a:r>
              <a:rPr lang="en-US" sz="1100" dirty="0">
                <a:latin typeface="Futura Bk BT" panose="020B0502020204020303" pitchFamily="34" charset="0"/>
              </a:rPr>
              <a:t>- Stabilize data structure, establish reliable data sources </a:t>
            </a:r>
          </a:p>
          <a:p>
            <a:pPr marL="596900" lvl="1">
              <a:lnSpc>
                <a:spcPct val="115000"/>
              </a:lnSpc>
              <a:buSzPts val="1400"/>
            </a:pPr>
            <a:r>
              <a:rPr lang="en-US" sz="1100" dirty="0">
                <a:latin typeface="Futura Bk BT" panose="020B0502020204020303" pitchFamily="34" charset="0"/>
              </a:rPr>
              <a:t>- Scale the product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613C62C-5BC2-4C46-BCF3-37BF7BF863A4}"/>
              </a:ext>
            </a:extLst>
          </p:cNvPr>
          <p:cNvSpPr txBox="1"/>
          <p:nvPr/>
        </p:nvSpPr>
        <p:spPr>
          <a:xfrm>
            <a:off x="3727091" y="1414845"/>
            <a:ext cx="2905353" cy="1260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96900" lvl="1">
              <a:lnSpc>
                <a:spcPct val="115000"/>
              </a:lnSpc>
              <a:buSzPts val="1400"/>
            </a:pPr>
            <a:r>
              <a:rPr lang="en-US" sz="1100" dirty="0"/>
              <a:t>- </a:t>
            </a:r>
            <a:r>
              <a:rPr lang="en-US" sz="1100" dirty="0">
                <a:latin typeface="Futura Bk BT" panose="020B0502020204020303" pitchFamily="34" charset="0"/>
              </a:rPr>
              <a:t>1 to 1 chat with city experts</a:t>
            </a:r>
          </a:p>
          <a:p>
            <a:pPr marL="596900" lvl="1">
              <a:lnSpc>
                <a:spcPct val="115000"/>
              </a:lnSpc>
              <a:buSzPts val="1400"/>
            </a:pPr>
            <a:r>
              <a:rPr lang="en-US" sz="1100" dirty="0">
                <a:latin typeface="Futura Bk BT" panose="020B0502020204020303" pitchFamily="34" charset="0"/>
              </a:rPr>
              <a:t>- Chat forums specific to each city</a:t>
            </a:r>
          </a:p>
          <a:p>
            <a:pPr marL="596900" lvl="1">
              <a:lnSpc>
                <a:spcPct val="115000"/>
              </a:lnSpc>
              <a:buSzPts val="1400"/>
            </a:pPr>
            <a:r>
              <a:rPr lang="en-US" sz="1100" dirty="0">
                <a:latin typeface="Futura Bk BT" panose="020B0502020204020303" pitchFamily="34" charset="0"/>
              </a:rPr>
              <a:t>- Monetization processes</a:t>
            </a:r>
          </a:p>
          <a:p>
            <a:pPr marL="596900" lvl="1">
              <a:lnSpc>
                <a:spcPct val="115000"/>
              </a:lnSpc>
              <a:buSzPts val="1400"/>
            </a:pPr>
            <a:r>
              <a:rPr lang="en-US" sz="1100" dirty="0">
                <a:latin typeface="Futura Bk BT" panose="020B0502020204020303" pitchFamily="34" charset="0"/>
              </a:rPr>
              <a:t>- Develop customer base &amp; reputation</a:t>
            </a:r>
            <a:br>
              <a:rPr lang="en-US" sz="1100" dirty="0">
                <a:latin typeface="Futura Bk BT" panose="020B0502020204020303" pitchFamily="34" charset="0"/>
              </a:rPr>
            </a:br>
            <a:endParaRPr lang="en-US" sz="1100" dirty="0">
              <a:latin typeface="Futura Bk BT" panose="020B0502020204020303" pitchFamily="34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B638D8B4-A759-449A-8E2F-3AECA9B8F927}"/>
              </a:ext>
            </a:extLst>
          </p:cNvPr>
          <p:cNvSpPr txBox="1"/>
          <p:nvPr/>
        </p:nvSpPr>
        <p:spPr>
          <a:xfrm>
            <a:off x="5581995" y="2754761"/>
            <a:ext cx="2421420" cy="1260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9600" lvl="1">
              <a:lnSpc>
                <a:spcPct val="115000"/>
              </a:lnSpc>
              <a:buSzPts val="1200"/>
            </a:pPr>
            <a:r>
              <a:rPr lang="en-US" sz="1100" dirty="0">
                <a:latin typeface="Futura Bk BT" panose="020B0502020204020303" pitchFamily="34" charset="0"/>
              </a:rPr>
              <a:t>- Partnerships with companies, schools, city government etc. </a:t>
            </a:r>
          </a:p>
          <a:p>
            <a:pPr marL="609600" lvl="1">
              <a:lnSpc>
                <a:spcPct val="115000"/>
              </a:lnSpc>
              <a:buSzPts val="1200"/>
            </a:pPr>
            <a:r>
              <a:rPr lang="en-US" sz="1100" dirty="0">
                <a:latin typeface="Futura Bk BT" panose="020B0502020204020303" pitchFamily="34" charset="0"/>
              </a:rPr>
              <a:t>- Offer future vision of the city for users/companies using VR/AR</a:t>
            </a:r>
          </a:p>
        </p:txBody>
      </p:sp>
    </p:spTree>
    <p:extLst>
      <p:ext uri="{BB962C8B-B14F-4D97-AF65-F5344CB8AC3E}">
        <p14:creationId xmlns:p14="http://schemas.microsoft.com/office/powerpoint/2010/main" val="3801361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6" grpId="0" animBg="1"/>
      <p:bldP spid="44" grpId="0"/>
      <p:bldP spid="46" grpId="0"/>
      <p:bldP spid="50" grpId="0"/>
      <p:bldP spid="51" grpId="0" animBg="1"/>
      <p:bldP spid="52" grpId="0" animBg="1"/>
      <p:bldP spid="53" grpId="0" animBg="1"/>
      <p:bldP spid="54" grpId="0" animBg="1"/>
      <p:bldP spid="56" grpId="0" animBg="1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47CEA7-7391-4C66-8BF2-AC53892A888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90937" y="1276350"/>
            <a:ext cx="176212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223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title"/>
          </p:nvPr>
        </p:nvSpPr>
        <p:spPr>
          <a:xfrm>
            <a:off x="732084" y="661391"/>
            <a:ext cx="5204564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SzPts val="5400"/>
            </a:pPr>
            <a:r>
              <a:rPr lang="fr-FR" sz="4050" dirty="0">
                <a:solidFill>
                  <a:schemeClr val="bg2">
                    <a:lumMod val="75000"/>
                  </a:schemeClr>
                </a:solidFill>
                <a:latin typeface="Futura BdCn BT" panose="020B0706020204020204" pitchFamily="34" charset="0"/>
                <a:ea typeface="Carme"/>
                <a:cs typeface="Carme" panose="020B0604020202020204" charset="0"/>
                <a:sym typeface="Carme"/>
              </a:rPr>
              <a:t>Contents</a:t>
            </a:r>
            <a:endParaRPr dirty="0">
              <a:solidFill>
                <a:schemeClr val="bg2">
                  <a:lumMod val="75000"/>
                </a:schemeClr>
              </a:solidFill>
              <a:latin typeface="Futura BdCn BT" panose="020B0706020204020204" pitchFamily="34" charset="0"/>
              <a:cs typeface="Carme" panose="020B0604020202020204" charset="0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732084" y="2350635"/>
            <a:ext cx="3256752" cy="2862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82154" defTabSz="685800">
              <a:buSzPts val="1800"/>
            </a:pPr>
            <a:endParaRPr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96466" indent="-214313" defTabSz="685800">
              <a:spcBef>
                <a:spcPts val="1350"/>
              </a:spcBef>
              <a:buClr>
                <a:srgbClr val="FFFFFF"/>
              </a:buClr>
              <a:buSzPts val="1800"/>
              <a:buFont typeface="Courier New"/>
              <a:buChar char="o"/>
            </a:pPr>
            <a:r>
              <a:rPr lang="fr-FR" sz="1800" b="1" dirty="0" err="1">
                <a:solidFill>
                  <a:srgbClr val="FFFFFF"/>
                </a:solidFill>
                <a:latin typeface="Futura Lt BT" panose="020B0402020204020303" pitchFamily="34" charset="0"/>
                <a:cs typeface="Poppins" panose="020B0604020202020204" charset="0"/>
                <a:sym typeface="Poppins"/>
              </a:rPr>
              <a:t>Executive</a:t>
            </a:r>
            <a:r>
              <a:rPr lang="fr-FR" sz="1800" b="1" dirty="0">
                <a:solidFill>
                  <a:srgbClr val="FFFFFF"/>
                </a:solidFill>
                <a:latin typeface="Futura Lt BT" panose="020B0402020204020303" pitchFamily="34" charset="0"/>
                <a:cs typeface="Poppins" panose="020B0604020202020204" charset="0"/>
                <a:sym typeface="Poppins"/>
              </a:rPr>
              <a:t> </a:t>
            </a:r>
            <a:r>
              <a:rPr lang="fr-FR" sz="1800" b="1" dirty="0" err="1">
                <a:solidFill>
                  <a:srgbClr val="FFFFFF"/>
                </a:solidFill>
                <a:latin typeface="Futura Lt BT" panose="020B0402020204020303" pitchFamily="34" charset="0"/>
                <a:cs typeface="Poppins" panose="020B0604020202020204" charset="0"/>
                <a:sym typeface="Poppins"/>
              </a:rPr>
              <a:t>Summary</a:t>
            </a:r>
            <a:endParaRPr lang="fr-FR" sz="1800" b="1" dirty="0">
              <a:solidFill>
                <a:srgbClr val="FFFFFF"/>
              </a:solidFill>
              <a:latin typeface="Futura Lt BT" panose="020B0402020204020303" pitchFamily="34" charset="0"/>
              <a:cs typeface="Poppins" panose="020B0604020202020204" charset="0"/>
              <a:sym typeface="Poppins"/>
            </a:endParaRPr>
          </a:p>
          <a:p>
            <a:pPr marL="296466" indent="-214313" defTabSz="685800">
              <a:spcBef>
                <a:spcPts val="1350"/>
              </a:spcBef>
              <a:buClr>
                <a:srgbClr val="FFFFFF"/>
              </a:buClr>
              <a:buSzPts val="1800"/>
              <a:buFont typeface="Courier New"/>
              <a:buChar char="o"/>
            </a:pPr>
            <a:r>
              <a:rPr lang="en-US" sz="1800" b="1" dirty="0">
                <a:solidFill>
                  <a:srgbClr val="FFFFFF"/>
                </a:solidFill>
                <a:latin typeface="Futura Lt BT" panose="020B0402020204020303" pitchFamily="34" charset="0"/>
                <a:cs typeface="Poppins" panose="020B0604020202020204" charset="0"/>
              </a:rPr>
              <a:t>Vision</a:t>
            </a:r>
          </a:p>
          <a:p>
            <a:pPr marL="296466" indent="-214313" defTabSz="685800">
              <a:spcBef>
                <a:spcPts val="1350"/>
              </a:spcBef>
              <a:buClr>
                <a:srgbClr val="FFFFFF"/>
              </a:buClr>
              <a:buSzPts val="1800"/>
              <a:buFont typeface="Courier New"/>
              <a:buChar char="o"/>
            </a:pPr>
            <a:r>
              <a:rPr lang="en-US" sz="1800" b="1" dirty="0">
                <a:solidFill>
                  <a:srgbClr val="FFFFFF"/>
                </a:solidFill>
                <a:latin typeface="Futura Lt BT" panose="020B0402020204020303" pitchFamily="34" charset="0"/>
                <a:cs typeface="Poppins" panose="020B0604020202020204" charset="0"/>
              </a:rPr>
              <a:t>Pain Points</a:t>
            </a:r>
          </a:p>
          <a:p>
            <a:pPr marL="296466" indent="-214313" defTabSz="685800">
              <a:spcBef>
                <a:spcPts val="1350"/>
              </a:spcBef>
              <a:buClr>
                <a:srgbClr val="FFFFFF"/>
              </a:buClr>
              <a:buSzPts val="1800"/>
              <a:buFont typeface="Courier New"/>
              <a:buChar char="o"/>
            </a:pPr>
            <a:r>
              <a:rPr lang="en-US" sz="1800" b="1" dirty="0">
                <a:solidFill>
                  <a:srgbClr val="FFFFFF"/>
                </a:solidFill>
                <a:latin typeface="Futura Lt BT" panose="020B0402020204020303" pitchFamily="34" charset="0"/>
                <a:cs typeface="Poppins" panose="020B0604020202020204" charset="0"/>
              </a:rPr>
              <a:t>Product Mockup</a:t>
            </a:r>
          </a:p>
          <a:p>
            <a:pPr marL="296466" indent="-214313" defTabSz="685800">
              <a:spcBef>
                <a:spcPts val="1350"/>
              </a:spcBef>
              <a:buClr>
                <a:srgbClr val="FFFFFF"/>
              </a:buClr>
              <a:buSzPts val="1800"/>
              <a:buFont typeface="Courier New"/>
              <a:buChar char="o"/>
            </a:pPr>
            <a:endParaRPr sz="1100" dirty="0"/>
          </a:p>
        </p:txBody>
      </p:sp>
      <p:sp>
        <p:nvSpPr>
          <p:cNvPr id="332" name="Shape 332"/>
          <p:cNvSpPr/>
          <p:nvPr/>
        </p:nvSpPr>
        <p:spPr>
          <a:xfrm>
            <a:off x="3745748" y="2638529"/>
            <a:ext cx="1673943" cy="130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 defTabSz="685800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Shape 333">
            <a:hlinkClick r:id="rId3"/>
          </p:cNvPr>
          <p:cNvSpPr/>
          <p:nvPr/>
        </p:nvSpPr>
        <p:spPr>
          <a:xfrm>
            <a:off x="3757940" y="2861100"/>
            <a:ext cx="1383424" cy="1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 defTabSz="685800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Shape 334"/>
          <p:cNvSpPr/>
          <p:nvPr/>
        </p:nvSpPr>
        <p:spPr>
          <a:xfrm>
            <a:off x="3767095" y="2975400"/>
            <a:ext cx="1143326" cy="1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 defTabSz="685800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Shape 335"/>
          <p:cNvSpPr/>
          <p:nvPr/>
        </p:nvSpPr>
        <p:spPr>
          <a:xfrm>
            <a:off x="3749408" y="3077760"/>
            <a:ext cx="1383424" cy="1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 defTabSz="685800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Shape 336">
            <a:hlinkClick r:id="rId4"/>
          </p:cNvPr>
          <p:cNvSpPr/>
          <p:nvPr/>
        </p:nvSpPr>
        <p:spPr>
          <a:xfrm>
            <a:off x="3767095" y="3295416"/>
            <a:ext cx="1143326" cy="130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 defTabSz="685800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Shape 337">
            <a:hlinkClick r:id="rId5"/>
          </p:cNvPr>
          <p:cNvSpPr/>
          <p:nvPr/>
        </p:nvSpPr>
        <p:spPr>
          <a:xfrm>
            <a:off x="3736543" y="3507660"/>
            <a:ext cx="2025471" cy="1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 defTabSz="685800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Shape 338">
            <a:hlinkClick r:id="rId6"/>
          </p:cNvPr>
          <p:cNvSpPr/>
          <p:nvPr/>
        </p:nvSpPr>
        <p:spPr>
          <a:xfrm>
            <a:off x="3749408" y="3722628"/>
            <a:ext cx="1383424" cy="1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 defTabSz="685800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Shape 339">
            <a:hlinkClick r:id="rId7"/>
          </p:cNvPr>
          <p:cNvSpPr/>
          <p:nvPr/>
        </p:nvSpPr>
        <p:spPr>
          <a:xfrm>
            <a:off x="3740876" y="3929052"/>
            <a:ext cx="1383424" cy="1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 defTabSz="685800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Shape 340"/>
          <p:cNvSpPr/>
          <p:nvPr/>
        </p:nvSpPr>
        <p:spPr>
          <a:xfrm>
            <a:off x="3746994" y="4145712"/>
            <a:ext cx="780907" cy="1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 defTabSz="685800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568620-042A-475A-B53F-172F2B5C9FAD}"/>
              </a:ext>
            </a:extLst>
          </p:cNvPr>
          <p:cNvSpPr txBox="1"/>
          <p:nvPr/>
        </p:nvSpPr>
        <p:spPr>
          <a:xfrm>
            <a:off x="4848185" y="2763485"/>
            <a:ext cx="4308630" cy="1041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6466" lvl="0" indent="-214313" defTabSz="685800">
              <a:spcBef>
                <a:spcPts val="1350"/>
              </a:spcBef>
              <a:buClr>
                <a:srgbClr val="FFFFFF"/>
              </a:buClr>
              <a:buSzPts val="1800"/>
              <a:buFont typeface="Courier New"/>
              <a:buChar char="o"/>
            </a:pPr>
            <a:r>
              <a:rPr lang="en-US" sz="1800" b="1" dirty="0">
                <a:solidFill>
                  <a:srgbClr val="FFFFFF"/>
                </a:solidFill>
                <a:latin typeface="Futura Lt BT" panose="020B0402020204020303" pitchFamily="34" charset="0"/>
                <a:cs typeface="Poppins" panose="020B0604020202020204" charset="0"/>
              </a:rPr>
              <a:t>Pros and Cons</a:t>
            </a:r>
          </a:p>
          <a:p>
            <a:pPr marL="296466" lvl="0" indent="-214313" defTabSz="685800">
              <a:spcBef>
                <a:spcPts val="1350"/>
              </a:spcBef>
              <a:buClr>
                <a:srgbClr val="FFFFFF"/>
              </a:buClr>
              <a:buSzPts val="1800"/>
              <a:buFont typeface="Courier New"/>
              <a:buChar char="o"/>
            </a:pPr>
            <a:r>
              <a:rPr lang="en-US" sz="1800" b="1" dirty="0">
                <a:solidFill>
                  <a:srgbClr val="FFFFFF"/>
                </a:solidFill>
                <a:latin typeface="Futura Lt BT" panose="020B0402020204020303" pitchFamily="34" charset="0"/>
                <a:cs typeface="Poppins" panose="020B0604020202020204" charset="0"/>
              </a:rPr>
              <a:t>Action Plan</a:t>
            </a:r>
          </a:p>
          <a:p>
            <a:endParaRPr lang="en-US" dirty="0"/>
          </a:p>
        </p:txBody>
      </p:sp>
      <p:pic>
        <p:nvPicPr>
          <p:cNvPr id="15" name="Picture 1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D15C8EE-A785-46AA-A92A-31B7120A91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35099" y="245732"/>
            <a:ext cx="1554338" cy="70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522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>
              <a:buClr>
                <a:srgbClr val="FFFFFF"/>
              </a:buClr>
            </a:pPr>
            <a:fld id="{00000000-1234-1234-1234-123412341234}" type="slidenum">
              <a:rPr lang="fr-FR">
                <a:solidFill>
                  <a:srgbClr val="FFFFFF"/>
                </a:solidFill>
              </a:rPr>
              <a:pPr>
                <a:buClr>
                  <a:srgbClr val="FFFFFF"/>
                </a:buClr>
              </a:pPr>
              <a:t>3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1" name="Shape 361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Home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0"/>
              </a:spcBef>
              <a:buSzPts val="1200"/>
            </a:pPr>
            <a:endParaRPr sz="1200" dirty="0">
              <a:solidFill>
                <a:schemeClr val="lt2"/>
              </a:solidFill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Contents</a:t>
            </a:r>
            <a:endParaRPr sz="1200" dirty="0"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1350"/>
              </a:spcBef>
              <a:buClr>
                <a:schemeClr val="dk2"/>
              </a:buClr>
              <a:buSzPts val="1200"/>
            </a:pPr>
            <a:r>
              <a:rPr lang="fr-FR" sz="1200" dirty="0" err="1">
                <a:solidFill>
                  <a:schemeClr val="dk2"/>
                </a:solidFill>
                <a:latin typeface="Futura Bk BT" panose="020B0502020204020303" pitchFamily="34" charset="0"/>
                <a:cs typeface="Poppins"/>
                <a:sym typeface="Poppins"/>
              </a:rPr>
              <a:t>Executive</a:t>
            </a:r>
            <a:r>
              <a:rPr lang="fr-FR" sz="1200" dirty="0">
                <a:solidFill>
                  <a:schemeClr val="dk2"/>
                </a:solidFill>
                <a:latin typeface="Futura Bk BT" panose="020B0502020204020303" pitchFamily="34" charset="0"/>
                <a:cs typeface="Poppins"/>
                <a:sym typeface="Poppins"/>
              </a:rPr>
              <a:t> </a:t>
            </a:r>
            <a:r>
              <a:rPr lang="fr-FR" sz="1200" dirty="0" err="1">
                <a:solidFill>
                  <a:schemeClr val="dk2"/>
                </a:solidFill>
                <a:latin typeface="Futura Bk BT" panose="020B0502020204020303" pitchFamily="34" charset="0"/>
                <a:cs typeface="Poppins"/>
                <a:sym typeface="Poppins"/>
              </a:rPr>
              <a:t>Summary</a:t>
            </a:r>
            <a:endParaRPr sz="1200" dirty="0">
              <a:solidFill>
                <a:schemeClr val="dk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0"/>
              </a:spcBef>
              <a:buClr>
                <a:schemeClr val="dk2"/>
              </a:buClr>
              <a:buSzPts val="1200"/>
            </a:pPr>
            <a:endParaRPr lang="en-US"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dk2"/>
              </a:buClr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Vision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Pain Points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  <a:sym typeface="Poppins"/>
              </a:rPr>
              <a:t>Product Mockup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Pros &amp; Cons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Action Plan</a:t>
            </a:r>
            <a:endParaRPr sz="1200" dirty="0">
              <a:latin typeface="Futura Bk BT" panose="020B0502020204020303" pitchFamily="34" charset="0"/>
            </a:endParaRPr>
          </a:p>
        </p:txBody>
      </p:sp>
      <p:sp>
        <p:nvSpPr>
          <p:cNvPr id="362" name="Shape 362">
            <a:hlinkClick r:id="rId3"/>
          </p:cNvPr>
          <p:cNvSpPr/>
          <p:nvPr/>
        </p:nvSpPr>
        <p:spPr>
          <a:xfrm>
            <a:off x="1178660" y="2210591"/>
            <a:ext cx="1133133" cy="37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Shape 363">
            <a:hlinkClick r:id="rId4"/>
          </p:cNvPr>
          <p:cNvSpPr/>
          <p:nvPr/>
        </p:nvSpPr>
        <p:spPr>
          <a:xfrm>
            <a:off x="1175876" y="2473580"/>
            <a:ext cx="1231929" cy="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1167344" y="2658202"/>
            <a:ext cx="1144350" cy="1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Shape 365">
            <a:hlinkClick r:id="rId5"/>
          </p:cNvPr>
          <p:cNvSpPr/>
          <p:nvPr/>
        </p:nvSpPr>
        <p:spPr>
          <a:xfrm>
            <a:off x="1186676" y="2830885"/>
            <a:ext cx="851340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Shape 366">
            <a:hlinkClick r:id="rId6"/>
          </p:cNvPr>
          <p:cNvSpPr/>
          <p:nvPr/>
        </p:nvSpPr>
        <p:spPr>
          <a:xfrm>
            <a:off x="1161359" y="3009746"/>
            <a:ext cx="1246446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Shape 367">
            <a:hlinkClick r:id="rId7"/>
          </p:cNvPr>
          <p:cNvSpPr/>
          <p:nvPr/>
        </p:nvSpPr>
        <p:spPr>
          <a:xfrm>
            <a:off x="1178660" y="3262114"/>
            <a:ext cx="1133133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Shape 368">
            <a:hlinkClick r:id="rId8"/>
          </p:cNvPr>
          <p:cNvSpPr/>
          <p:nvPr/>
        </p:nvSpPr>
        <p:spPr>
          <a:xfrm>
            <a:off x="1178370" y="3433479"/>
            <a:ext cx="1030121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1170985" y="3609195"/>
            <a:ext cx="581477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/>
          <p:nvPr/>
        </p:nvSpPr>
        <p:spPr>
          <a:xfrm>
            <a:off x="981956" y="1985773"/>
            <a:ext cx="851340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Shape 371">
            <a:hlinkClick r:id="rId3"/>
          </p:cNvPr>
          <p:cNvSpPr/>
          <p:nvPr/>
        </p:nvSpPr>
        <p:spPr>
          <a:xfrm>
            <a:off x="981895" y="1433249"/>
            <a:ext cx="328229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981426" y="1720826"/>
            <a:ext cx="639625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989049" y="3872475"/>
            <a:ext cx="528615" cy="12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994011" y="1139872"/>
            <a:ext cx="328082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Shape 375"/>
          <p:cNvSpPr txBox="1"/>
          <p:nvPr/>
        </p:nvSpPr>
        <p:spPr>
          <a:xfrm>
            <a:off x="2480920" y="4851779"/>
            <a:ext cx="2507456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lvl="0">
              <a:buSzPts val="1400"/>
            </a:pPr>
            <a:r>
              <a:rPr lang="en-US" sz="600" dirty="0" err="1">
                <a:solidFill>
                  <a:srgbClr val="575757"/>
                </a:solidFill>
              </a:rPr>
              <a:t>CitiVentures</a:t>
            </a:r>
            <a:r>
              <a:rPr lang="en-US" sz="600" dirty="0">
                <a:solidFill>
                  <a:srgbClr val="575757"/>
                </a:solidFill>
              </a:rPr>
              <a:t> Innovation Challenge	</a:t>
            </a:r>
          </a:p>
          <a:p>
            <a:pPr lvl="0" indent="457200">
              <a:buSzPts val="1400"/>
            </a:pPr>
            <a:br>
              <a:rPr lang="en-US" sz="600" dirty="0">
                <a:solidFill>
                  <a:srgbClr val="575757"/>
                </a:solidFill>
              </a:rPr>
            </a:br>
            <a:endParaRPr lang="en-US" sz="600" dirty="0">
              <a:solidFill>
                <a:srgbClr val="575757"/>
              </a:solidFill>
            </a:endParaRPr>
          </a:p>
          <a:p>
            <a:pPr>
              <a:buClr>
                <a:srgbClr val="575757"/>
              </a:buClr>
              <a:buSzPts val="800"/>
            </a:pPr>
            <a:endParaRPr sz="1050" dirty="0"/>
          </a:p>
        </p:txBody>
      </p:sp>
      <p:sp>
        <p:nvSpPr>
          <p:cNvPr id="376" name="Shape 376"/>
          <p:cNvSpPr txBox="1">
            <a:spLocks noGrp="1"/>
          </p:cNvSpPr>
          <p:nvPr>
            <p:ph type="body" idx="3"/>
          </p:nvPr>
        </p:nvSpPr>
        <p:spPr>
          <a:xfrm>
            <a:off x="2335640" y="1058528"/>
            <a:ext cx="6293925" cy="2617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/>
            <a:endParaRPr sz="1050" dirty="0">
              <a:solidFill>
                <a:srgbClr val="00A1DE"/>
              </a:solidFill>
            </a:endParaRPr>
          </a:p>
          <a:p>
            <a:pPr marL="0" indent="0">
              <a:spcBef>
                <a:spcPts val="0"/>
              </a:spcBef>
            </a:pPr>
            <a:endParaRPr sz="1050" b="1" dirty="0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Shape 377"/>
          <p:cNvSpPr/>
          <p:nvPr/>
        </p:nvSpPr>
        <p:spPr>
          <a:xfrm>
            <a:off x="2480924" y="2486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r>
              <a:rPr lang="fr-FR" sz="2400" b="1" dirty="0" err="1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Executive</a:t>
            </a:r>
            <a:r>
              <a:rPr lang="fr-FR" sz="2400" b="1" dirty="0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fr-FR" sz="2400" b="1" dirty="0" err="1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Summary</a:t>
            </a:r>
            <a:endParaRPr sz="2400" dirty="0">
              <a:solidFill>
                <a:schemeClr val="dk2"/>
              </a:solidFill>
            </a:endParaRPr>
          </a:p>
        </p:txBody>
      </p:sp>
      <p:pic>
        <p:nvPicPr>
          <p:cNvPr id="21" name="Picture 2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D24C0D-9143-471C-BDD6-9A928DA595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720" y="114089"/>
            <a:ext cx="1554338" cy="7075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5A6782-6E15-4A3D-8E0C-743FF6E5AFC2}"/>
              </a:ext>
            </a:extLst>
          </p:cNvPr>
          <p:cNvSpPr txBox="1"/>
          <p:nvPr/>
        </p:nvSpPr>
        <p:spPr>
          <a:xfrm>
            <a:off x="2696033" y="1690338"/>
            <a:ext cx="5947014" cy="2390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>
              <a:spcBef>
                <a:spcPts val="1350"/>
              </a:spcBef>
              <a:buSzPts val="1800"/>
            </a:pPr>
            <a:r>
              <a:rPr lang="en-US" dirty="0">
                <a:latin typeface="Futura Bk BT" panose="020B0502020204020303" pitchFamily="34" charset="0"/>
              </a:rPr>
              <a:t>Facilitate life transition by creating a streamlined and integrated lifestyle    transition platform.</a:t>
            </a:r>
          </a:p>
          <a:p>
            <a:pPr marL="114300" lvl="0">
              <a:buSzPts val="1800"/>
            </a:pPr>
            <a:r>
              <a:rPr lang="en-US" dirty="0">
                <a:latin typeface="Futura Bk BT" panose="020B0502020204020303" pitchFamily="34" charset="0"/>
              </a:rPr>
              <a:t>Anticipate possible queries and concerns addressed with added services</a:t>
            </a:r>
          </a:p>
          <a:p>
            <a:pPr marL="114300" lvl="0">
              <a:buSzPts val="1800"/>
            </a:pPr>
            <a:r>
              <a:rPr lang="en-US" dirty="0">
                <a:latin typeface="Futura Bk BT" panose="020B0502020204020303" pitchFamily="34" charset="0"/>
              </a:rPr>
              <a:t>Help people create a holistic road map for their future, have them coming back to the platform for the community.</a:t>
            </a:r>
          </a:p>
          <a:p>
            <a:pPr lvl="0">
              <a:spcBef>
                <a:spcPts val="1350"/>
              </a:spcBef>
            </a:pPr>
            <a:r>
              <a:rPr lang="en-US" b="1" dirty="0">
                <a:latin typeface="Futura Bk BT" panose="020B0502020204020303" pitchFamily="34" charset="0"/>
              </a:rPr>
              <a:t>Why</a:t>
            </a:r>
            <a:r>
              <a:rPr lang="en-US" dirty="0">
                <a:latin typeface="Futura Bk BT" panose="020B0502020204020303" pitchFamily="34" charset="0"/>
              </a:rPr>
              <a:t> is this needed?</a:t>
            </a:r>
          </a:p>
          <a:p>
            <a:pPr marL="114300" lvl="0">
              <a:spcBef>
                <a:spcPts val="1350"/>
              </a:spcBef>
              <a:buSzPts val="1800"/>
            </a:pPr>
            <a:r>
              <a:rPr lang="en-US" dirty="0">
                <a:latin typeface="Futura Bk BT" panose="020B0502020204020303" pitchFamily="34" charset="0"/>
              </a:rPr>
              <a:t>Complex and decentralized job hunting process.</a:t>
            </a:r>
          </a:p>
          <a:p>
            <a:pPr marL="114300" lvl="0">
              <a:buSzPts val="1800"/>
            </a:pPr>
            <a:r>
              <a:rPr lang="en-US" dirty="0">
                <a:latin typeface="Futura Bk BT" panose="020B0502020204020303" pitchFamily="34" charset="0"/>
              </a:rPr>
              <a:t>Greater emphasis on lifestyle-job balance. </a:t>
            </a:r>
          </a:p>
          <a:p>
            <a:endParaRPr lang="en-US" dirty="0"/>
          </a:p>
        </p:txBody>
      </p:sp>
      <p:pic>
        <p:nvPicPr>
          <p:cNvPr id="4" name="Picture 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658BB18-16C0-4E7B-9EE5-2F575E73080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2696014" y="1780943"/>
            <a:ext cx="135509" cy="135509"/>
          </a:xfrm>
          <a:prstGeom prst="rect">
            <a:avLst/>
          </a:prstGeom>
        </p:spPr>
      </p:pic>
      <p:pic>
        <p:nvPicPr>
          <p:cNvPr id="25" name="Picture 2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FB01BCF-A4DB-4CBB-919C-81E8B783EF9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2696013" y="2204580"/>
            <a:ext cx="135509" cy="135509"/>
          </a:xfrm>
          <a:prstGeom prst="rect">
            <a:avLst/>
          </a:prstGeom>
        </p:spPr>
      </p:pic>
      <p:pic>
        <p:nvPicPr>
          <p:cNvPr id="26" name="Picture 2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8C48F2E-1B55-467A-BA53-644CF14BAAB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2696013" y="2423873"/>
            <a:ext cx="135509" cy="135509"/>
          </a:xfrm>
          <a:prstGeom prst="rect">
            <a:avLst/>
          </a:prstGeom>
        </p:spPr>
      </p:pic>
      <p:pic>
        <p:nvPicPr>
          <p:cNvPr id="27" name="Picture 2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C0D9691-3E8F-4D10-9A2E-C751B47D891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2696013" y="3421259"/>
            <a:ext cx="135509" cy="135509"/>
          </a:xfrm>
          <a:prstGeom prst="rect">
            <a:avLst/>
          </a:prstGeom>
        </p:spPr>
      </p:pic>
      <p:pic>
        <p:nvPicPr>
          <p:cNvPr id="28" name="Picture 2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7E50B7C2-11BB-4809-A7CB-59B1A2FBB66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2700814" y="3622477"/>
            <a:ext cx="135509" cy="13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334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>
              <a:buClr>
                <a:srgbClr val="FFFFFF"/>
              </a:buClr>
            </a:pPr>
            <a:fld id="{00000000-1234-1234-1234-123412341234}" type="slidenum">
              <a:rPr lang="fr-FR">
                <a:solidFill>
                  <a:srgbClr val="FFFFFF"/>
                </a:solidFill>
              </a:rPr>
              <a:pPr>
                <a:buClr>
                  <a:srgbClr val="FFFFFF"/>
                </a:buClr>
              </a:pPr>
              <a:t>4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1" name="Shape 361"/>
          <p:cNvSpPr txBox="1">
            <a:spLocks noGrp="1"/>
          </p:cNvSpPr>
          <p:nvPr>
            <p:ph type="body" idx="5"/>
          </p:nvPr>
        </p:nvSpPr>
        <p:spPr>
          <a:xfrm>
            <a:off x="-9329" y="0"/>
            <a:ext cx="216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Home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0"/>
              </a:spcBef>
              <a:buSzPts val="1200"/>
            </a:pPr>
            <a:endParaRPr sz="1200" dirty="0">
              <a:solidFill>
                <a:schemeClr val="lt2"/>
              </a:solidFill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Contents</a:t>
            </a: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endParaRPr sz="1200" dirty="0"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Executive</a:t>
            </a: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 </a:t>
            </a: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Summary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dk2"/>
                </a:solidFill>
                <a:latin typeface="Futura Bk BT" panose="020B0502020204020303" pitchFamily="34" charset="0"/>
                <a:cs typeface="Poppins"/>
                <a:sym typeface="Poppins"/>
              </a:rPr>
              <a:t>Vision</a:t>
            </a:r>
            <a:endParaRPr sz="1200" dirty="0">
              <a:solidFill>
                <a:schemeClr val="dk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Pain Points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  <a:sym typeface="Poppins"/>
              </a:rPr>
              <a:t>Product Mockup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Pros &amp; Cons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Action Plan</a:t>
            </a:r>
            <a:endParaRPr sz="1200" dirty="0">
              <a:latin typeface="Futura Bk BT" panose="020B0502020204020303" pitchFamily="34" charset="0"/>
            </a:endParaRPr>
          </a:p>
        </p:txBody>
      </p:sp>
      <p:sp>
        <p:nvSpPr>
          <p:cNvPr id="362" name="Shape 362">
            <a:hlinkClick r:id="rId3"/>
          </p:cNvPr>
          <p:cNvSpPr/>
          <p:nvPr/>
        </p:nvSpPr>
        <p:spPr>
          <a:xfrm>
            <a:off x="1178660" y="2210591"/>
            <a:ext cx="1133133" cy="37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Shape 363">
            <a:hlinkClick r:id="rId4"/>
          </p:cNvPr>
          <p:cNvSpPr/>
          <p:nvPr/>
        </p:nvSpPr>
        <p:spPr>
          <a:xfrm>
            <a:off x="1175876" y="2473580"/>
            <a:ext cx="1231929" cy="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1167344" y="2658202"/>
            <a:ext cx="1144350" cy="1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Shape 365">
            <a:hlinkClick r:id="rId5"/>
          </p:cNvPr>
          <p:cNvSpPr/>
          <p:nvPr/>
        </p:nvSpPr>
        <p:spPr>
          <a:xfrm>
            <a:off x="1186676" y="2830885"/>
            <a:ext cx="851340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Shape 366">
            <a:hlinkClick r:id="rId6"/>
          </p:cNvPr>
          <p:cNvSpPr/>
          <p:nvPr/>
        </p:nvSpPr>
        <p:spPr>
          <a:xfrm>
            <a:off x="1161359" y="3009746"/>
            <a:ext cx="1246446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Shape 367">
            <a:hlinkClick r:id="rId7"/>
          </p:cNvPr>
          <p:cNvSpPr/>
          <p:nvPr/>
        </p:nvSpPr>
        <p:spPr>
          <a:xfrm>
            <a:off x="1178660" y="3262114"/>
            <a:ext cx="1133133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Shape 368">
            <a:hlinkClick r:id="rId8"/>
          </p:cNvPr>
          <p:cNvSpPr/>
          <p:nvPr/>
        </p:nvSpPr>
        <p:spPr>
          <a:xfrm>
            <a:off x="1178370" y="3433479"/>
            <a:ext cx="1030121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1170985" y="3609195"/>
            <a:ext cx="581477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/>
          <p:nvPr/>
        </p:nvSpPr>
        <p:spPr>
          <a:xfrm>
            <a:off x="981956" y="1985773"/>
            <a:ext cx="851340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Shape 371">
            <a:hlinkClick r:id="rId3"/>
          </p:cNvPr>
          <p:cNvSpPr/>
          <p:nvPr/>
        </p:nvSpPr>
        <p:spPr>
          <a:xfrm>
            <a:off x="981895" y="1433249"/>
            <a:ext cx="328229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981426" y="1720826"/>
            <a:ext cx="639625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989049" y="3872475"/>
            <a:ext cx="528615" cy="12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994011" y="1139872"/>
            <a:ext cx="328082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Shape 376"/>
          <p:cNvSpPr txBox="1">
            <a:spLocks noGrp="1"/>
          </p:cNvSpPr>
          <p:nvPr>
            <p:ph type="body" idx="3"/>
          </p:nvPr>
        </p:nvSpPr>
        <p:spPr>
          <a:xfrm>
            <a:off x="2335640" y="1058528"/>
            <a:ext cx="6293925" cy="390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/>
            <a:endParaRPr sz="1050" dirty="0">
              <a:solidFill>
                <a:srgbClr val="00A1DE"/>
              </a:solidFill>
            </a:endParaRPr>
          </a:p>
          <a:p>
            <a:pPr marL="0" indent="0">
              <a:spcBef>
                <a:spcPts val="0"/>
              </a:spcBef>
            </a:pPr>
            <a:endParaRPr sz="1050" b="1" dirty="0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Shape 377"/>
          <p:cNvSpPr/>
          <p:nvPr/>
        </p:nvSpPr>
        <p:spPr>
          <a:xfrm>
            <a:off x="2480924" y="2486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r>
              <a:rPr lang="fr-FR" sz="2400" b="1" dirty="0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Vision</a:t>
            </a:r>
            <a:endParaRPr sz="2400" dirty="0">
              <a:solidFill>
                <a:schemeClr val="dk2"/>
              </a:solidFill>
            </a:endParaRPr>
          </a:p>
        </p:txBody>
      </p:sp>
      <p:pic>
        <p:nvPicPr>
          <p:cNvPr id="21" name="Picture 2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D24C0D-9143-471C-BDD6-9A928DA595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720" y="114089"/>
            <a:ext cx="1554338" cy="7075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5A6782-6E15-4A3D-8E0C-743FF6E5AFC2}"/>
              </a:ext>
            </a:extLst>
          </p:cNvPr>
          <p:cNvSpPr txBox="1"/>
          <p:nvPr/>
        </p:nvSpPr>
        <p:spPr>
          <a:xfrm>
            <a:off x="2706398" y="1786664"/>
            <a:ext cx="5947014" cy="1282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>
              <a:spcBef>
                <a:spcPts val="1350"/>
              </a:spcBef>
              <a:buSzPts val="1800"/>
            </a:pPr>
            <a:r>
              <a:rPr lang="en-US" sz="1800" b="1" dirty="0">
                <a:latin typeface="Futura Bk BT" panose="020B0502020204020303" pitchFamily="34" charset="0"/>
              </a:rPr>
              <a:t>One-stop information hub</a:t>
            </a:r>
          </a:p>
          <a:p>
            <a:pPr marL="114300" lvl="0">
              <a:spcBef>
                <a:spcPts val="1350"/>
              </a:spcBef>
              <a:buSzPts val="1800"/>
            </a:pPr>
            <a:r>
              <a:rPr lang="en-US" sz="1800" b="1" dirty="0">
                <a:latin typeface="Futura Bk BT" panose="020B0502020204020303" pitchFamily="34" charset="0"/>
              </a:rPr>
              <a:t>Lifestyle transition platform</a:t>
            </a:r>
          </a:p>
          <a:p>
            <a:pPr marL="114300" lvl="0">
              <a:spcBef>
                <a:spcPts val="1350"/>
              </a:spcBef>
              <a:buSzPts val="1800"/>
            </a:pPr>
            <a:r>
              <a:rPr lang="en-US" sz="1800" b="1" dirty="0">
                <a:latin typeface="Futura Bk BT" panose="020B0502020204020303" pitchFamily="34" charset="0"/>
              </a:rPr>
              <a:t>Active community</a:t>
            </a:r>
          </a:p>
        </p:txBody>
      </p:sp>
      <p:pic>
        <p:nvPicPr>
          <p:cNvPr id="5" name="Picture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9FA479A-A943-4DC4-9365-98FFC76943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2478735" y="1861478"/>
            <a:ext cx="262280" cy="300331"/>
          </a:xfrm>
          <a:prstGeom prst="rect">
            <a:avLst/>
          </a:prstGeom>
        </p:spPr>
      </p:pic>
      <p:pic>
        <p:nvPicPr>
          <p:cNvPr id="29" name="Picture 2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27EA91B-F113-467A-B39D-269CF4070B5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2456464" y="2284678"/>
            <a:ext cx="300331" cy="300331"/>
          </a:xfrm>
          <a:prstGeom prst="rect">
            <a:avLst/>
          </a:prstGeom>
        </p:spPr>
      </p:pic>
      <p:sp>
        <p:nvSpPr>
          <p:cNvPr id="24" name="Shape 375">
            <a:extLst>
              <a:ext uri="{FF2B5EF4-FFF2-40B4-BE49-F238E27FC236}">
                <a16:creationId xmlns:a16="http://schemas.microsoft.com/office/drawing/2014/main" id="{040FC1D8-8E90-480F-9EDC-C5056CC70C66}"/>
              </a:ext>
            </a:extLst>
          </p:cNvPr>
          <p:cNvSpPr txBox="1"/>
          <p:nvPr/>
        </p:nvSpPr>
        <p:spPr>
          <a:xfrm>
            <a:off x="2480920" y="4851779"/>
            <a:ext cx="2507456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lvl="0">
              <a:buSzPts val="1400"/>
            </a:pPr>
            <a:r>
              <a:rPr lang="en-US" sz="600" dirty="0" err="1">
                <a:solidFill>
                  <a:srgbClr val="575757"/>
                </a:solidFill>
              </a:rPr>
              <a:t>CitiVentures</a:t>
            </a:r>
            <a:r>
              <a:rPr lang="en-US" sz="600" dirty="0">
                <a:solidFill>
                  <a:srgbClr val="575757"/>
                </a:solidFill>
              </a:rPr>
              <a:t> Innovation Challenge	</a:t>
            </a:r>
          </a:p>
          <a:p>
            <a:pPr lvl="0" indent="457200">
              <a:buSzPts val="1400"/>
            </a:pPr>
            <a:br>
              <a:rPr lang="en-US" sz="600" dirty="0">
                <a:solidFill>
                  <a:srgbClr val="575757"/>
                </a:solidFill>
              </a:rPr>
            </a:br>
            <a:endParaRPr lang="en-US" sz="600" dirty="0">
              <a:solidFill>
                <a:srgbClr val="575757"/>
              </a:solidFill>
            </a:endParaRPr>
          </a:p>
          <a:p>
            <a:pPr>
              <a:buClr>
                <a:srgbClr val="575757"/>
              </a:buClr>
              <a:buSzPts val="800"/>
            </a:pPr>
            <a:endParaRPr sz="10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354ADE-9BCD-4A70-B8A8-3C9862BACAC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86631" y="1374335"/>
            <a:ext cx="1751322" cy="1672512"/>
          </a:xfrm>
          <a:prstGeom prst="rect">
            <a:avLst/>
          </a:prstGeom>
        </p:spPr>
      </p:pic>
      <p:pic>
        <p:nvPicPr>
          <p:cNvPr id="27" name="Picture 2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D16C8CC-A074-4208-AAFD-658D735D47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2459170" y="2752834"/>
            <a:ext cx="300331" cy="30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90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>
              <a:buClr>
                <a:srgbClr val="FFFFFF"/>
              </a:buClr>
            </a:pPr>
            <a:fld id="{00000000-1234-1234-1234-123412341234}" type="slidenum">
              <a:rPr lang="fr-FR">
                <a:solidFill>
                  <a:srgbClr val="FFFFFF"/>
                </a:solidFill>
              </a:rPr>
              <a:pPr>
                <a:buClr>
                  <a:srgbClr val="FFFFFF"/>
                </a:buClr>
              </a:pPr>
              <a:t>5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1" name="Shape 361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Home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0"/>
              </a:spcBef>
              <a:buSzPts val="1200"/>
            </a:pPr>
            <a:endParaRPr sz="1200" dirty="0">
              <a:solidFill>
                <a:schemeClr val="lt2"/>
              </a:solidFill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Contents</a:t>
            </a: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endParaRPr sz="1200" dirty="0"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Executive</a:t>
            </a: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 </a:t>
            </a: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Summary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Vision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dk2"/>
                </a:solidFill>
                <a:latin typeface="Futura Bk BT" panose="020B0502020204020303" pitchFamily="34" charset="0"/>
                <a:cs typeface="Poppins"/>
                <a:sym typeface="Poppins"/>
              </a:rPr>
              <a:t>Pain Points</a:t>
            </a:r>
            <a:endParaRPr sz="1200" dirty="0">
              <a:solidFill>
                <a:schemeClr val="dk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  <a:sym typeface="Poppins"/>
              </a:rPr>
              <a:t>Product Mockup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Pros &amp; Cons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Action Plan</a:t>
            </a:r>
            <a:endParaRPr lang="en-US"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1350"/>
              </a:spcBef>
              <a:buSzPts val="1200"/>
            </a:pPr>
            <a:endParaRPr sz="1200" dirty="0">
              <a:latin typeface="Futura Bk BT" panose="020B0502020204020303" pitchFamily="34" charset="0"/>
            </a:endParaRPr>
          </a:p>
        </p:txBody>
      </p:sp>
      <p:sp>
        <p:nvSpPr>
          <p:cNvPr id="362" name="Shape 362">
            <a:hlinkClick r:id="rId3"/>
          </p:cNvPr>
          <p:cNvSpPr/>
          <p:nvPr/>
        </p:nvSpPr>
        <p:spPr>
          <a:xfrm>
            <a:off x="1178660" y="2210591"/>
            <a:ext cx="1133133" cy="37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Shape 363">
            <a:hlinkClick r:id="rId4"/>
          </p:cNvPr>
          <p:cNvSpPr/>
          <p:nvPr/>
        </p:nvSpPr>
        <p:spPr>
          <a:xfrm>
            <a:off x="1175876" y="2473580"/>
            <a:ext cx="1231929" cy="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1167344" y="2658202"/>
            <a:ext cx="1144350" cy="1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Shape 365">
            <a:hlinkClick r:id="rId5"/>
          </p:cNvPr>
          <p:cNvSpPr/>
          <p:nvPr/>
        </p:nvSpPr>
        <p:spPr>
          <a:xfrm>
            <a:off x="1186676" y="2830885"/>
            <a:ext cx="851340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Shape 366">
            <a:hlinkClick r:id="rId6"/>
          </p:cNvPr>
          <p:cNvSpPr/>
          <p:nvPr/>
        </p:nvSpPr>
        <p:spPr>
          <a:xfrm>
            <a:off x="1161359" y="3009746"/>
            <a:ext cx="1246446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Shape 367">
            <a:hlinkClick r:id="rId7"/>
          </p:cNvPr>
          <p:cNvSpPr/>
          <p:nvPr/>
        </p:nvSpPr>
        <p:spPr>
          <a:xfrm>
            <a:off x="1178660" y="3262114"/>
            <a:ext cx="1133133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Shape 368">
            <a:hlinkClick r:id="rId8"/>
          </p:cNvPr>
          <p:cNvSpPr/>
          <p:nvPr/>
        </p:nvSpPr>
        <p:spPr>
          <a:xfrm>
            <a:off x="1178370" y="3433479"/>
            <a:ext cx="1030121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1170985" y="3609195"/>
            <a:ext cx="581477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/>
          <p:nvPr/>
        </p:nvSpPr>
        <p:spPr>
          <a:xfrm>
            <a:off x="981956" y="1985773"/>
            <a:ext cx="851340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Shape 371">
            <a:hlinkClick r:id="rId3"/>
          </p:cNvPr>
          <p:cNvSpPr/>
          <p:nvPr/>
        </p:nvSpPr>
        <p:spPr>
          <a:xfrm>
            <a:off x="981895" y="1433249"/>
            <a:ext cx="328229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981426" y="1720826"/>
            <a:ext cx="639625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989049" y="3872475"/>
            <a:ext cx="528615" cy="12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994011" y="1139872"/>
            <a:ext cx="328082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Shape 376"/>
          <p:cNvSpPr txBox="1">
            <a:spLocks noGrp="1"/>
          </p:cNvSpPr>
          <p:nvPr>
            <p:ph type="body" idx="3"/>
          </p:nvPr>
        </p:nvSpPr>
        <p:spPr>
          <a:xfrm>
            <a:off x="2335640" y="1058528"/>
            <a:ext cx="6293925" cy="390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/>
            <a:endParaRPr sz="1050" dirty="0">
              <a:solidFill>
                <a:srgbClr val="00A1DE"/>
              </a:solidFill>
            </a:endParaRPr>
          </a:p>
          <a:p>
            <a:pPr marL="0" indent="0">
              <a:spcBef>
                <a:spcPts val="0"/>
              </a:spcBef>
            </a:pPr>
            <a:endParaRPr sz="1050" b="1" dirty="0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Shape 377"/>
          <p:cNvSpPr/>
          <p:nvPr/>
        </p:nvSpPr>
        <p:spPr>
          <a:xfrm>
            <a:off x="2480924" y="2486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r>
              <a:rPr lang="fr-FR" sz="2400" b="1" dirty="0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Pain Points</a:t>
            </a:r>
            <a:endParaRPr sz="2400" dirty="0">
              <a:solidFill>
                <a:schemeClr val="dk2"/>
              </a:solidFill>
            </a:endParaRPr>
          </a:p>
        </p:txBody>
      </p:sp>
      <p:pic>
        <p:nvPicPr>
          <p:cNvPr id="21" name="Picture 2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D24C0D-9143-471C-BDD6-9A928DA595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720" y="114089"/>
            <a:ext cx="1554338" cy="7075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5A6782-6E15-4A3D-8E0C-743FF6E5AFC2}"/>
              </a:ext>
            </a:extLst>
          </p:cNvPr>
          <p:cNvSpPr txBox="1"/>
          <p:nvPr/>
        </p:nvSpPr>
        <p:spPr>
          <a:xfrm>
            <a:off x="2335621" y="1478681"/>
            <a:ext cx="2343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1350"/>
              </a:spcBef>
            </a:pPr>
            <a:r>
              <a:rPr lang="en-US" sz="1600" b="1" dirty="0">
                <a:solidFill>
                  <a:schemeClr val="bg2">
                    <a:lumMod val="75000"/>
                  </a:schemeClr>
                </a:solidFill>
                <a:latin typeface="Futura Hv BT" panose="020B0702020204020204" pitchFamily="34" charset="0"/>
              </a:rPr>
              <a:t>User Side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7BD674-9A46-483C-93D2-E594363DAA13}"/>
              </a:ext>
            </a:extLst>
          </p:cNvPr>
          <p:cNvSpPr txBox="1"/>
          <p:nvPr/>
        </p:nvSpPr>
        <p:spPr>
          <a:xfrm>
            <a:off x="4703172" y="1478681"/>
            <a:ext cx="19668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350"/>
              </a:spcBef>
            </a:pPr>
            <a:r>
              <a:rPr lang="en-US" sz="1600" b="1" dirty="0">
                <a:solidFill>
                  <a:schemeClr val="bg2">
                    <a:lumMod val="75000"/>
                  </a:schemeClr>
                </a:solidFill>
                <a:latin typeface="Futura Hv BT" panose="020B0702020204020204" pitchFamily="34" charset="0"/>
              </a:rPr>
              <a:t>Company Side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9C628B-B3D6-4F5F-A83E-770C47048AD2}"/>
              </a:ext>
            </a:extLst>
          </p:cNvPr>
          <p:cNvSpPr txBox="1"/>
          <p:nvPr/>
        </p:nvSpPr>
        <p:spPr>
          <a:xfrm>
            <a:off x="6727683" y="1459523"/>
            <a:ext cx="18367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1350"/>
              </a:spcBef>
            </a:pPr>
            <a:r>
              <a:rPr lang="en-US" sz="1600" b="1" dirty="0">
                <a:solidFill>
                  <a:schemeClr val="bg2">
                    <a:lumMod val="75000"/>
                  </a:schemeClr>
                </a:solidFill>
                <a:latin typeface="Futura Hv BT" panose="020B0702020204020204" pitchFamily="34" charset="0"/>
              </a:rPr>
              <a:t>City Side</a:t>
            </a:r>
          </a:p>
          <a:p>
            <a:endParaRPr lang="en-US" dirty="0"/>
          </a:p>
        </p:txBody>
      </p:sp>
      <p:sp>
        <p:nvSpPr>
          <p:cNvPr id="24" name="Shape 375">
            <a:extLst>
              <a:ext uri="{FF2B5EF4-FFF2-40B4-BE49-F238E27FC236}">
                <a16:creationId xmlns:a16="http://schemas.microsoft.com/office/drawing/2014/main" id="{C318C739-CBF9-4712-A993-D7100FD4C969}"/>
              </a:ext>
            </a:extLst>
          </p:cNvPr>
          <p:cNvSpPr txBox="1"/>
          <p:nvPr/>
        </p:nvSpPr>
        <p:spPr>
          <a:xfrm>
            <a:off x="2480920" y="4851779"/>
            <a:ext cx="2507456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lvl="0">
              <a:buSzPts val="1400"/>
            </a:pPr>
            <a:r>
              <a:rPr lang="en-US" sz="600" dirty="0" err="1">
                <a:solidFill>
                  <a:srgbClr val="575757"/>
                </a:solidFill>
              </a:rPr>
              <a:t>CitiVentures</a:t>
            </a:r>
            <a:r>
              <a:rPr lang="en-US" sz="600" dirty="0">
                <a:solidFill>
                  <a:srgbClr val="575757"/>
                </a:solidFill>
              </a:rPr>
              <a:t> Innovation Challenge	</a:t>
            </a:r>
          </a:p>
          <a:p>
            <a:pPr lvl="0" indent="457200">
              <a:buSzPts val="1400"/>
            </a:pPr>
            <a:br>
              <a:rPr lang="en-US" sz="600" dirty="0">
                <a:solidFill>
                  <a:srgbClr val="575757"/>
                </a:solidFill>
              </a:rPr>
            </a:br>
            <a:endParaRPr lang="en-US" sz="600" dirty="0">
              <a:solidFill>
                <a:srgbClr val="575757"/>
              </a:solidFill>
            </a:endParaRPr>
          </a:p>
          <a:p>
            <a:pPr>
              <a:buClr>
                <a:srgbClr val="575757"/>
              </a:buClr>
              <a:buSzPts val="800"/>
            </a:pPr>
            <a:endParaRPr sz="1050" dirty="0"/>
          </a:p>
        </p:txBody>
      </p:sp>
      <p:pic>
        <p:nvPicPr>
          <p:cNvPr id="6" name="Picture 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79DA47A-9BCD-448B-B81A-474C6925EA63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15251" y="2298651"/>
            <a:ext cx="1585756" cy="1585756"/>
          </a:xfrm>
          <a:prstGeom prst="rect">
            <a:avLst/>
          </a:prstGeom>
        </p:spPr>
      </p:pic>
      <p:pic>
        <p:nvPicPr>
          <p:cNvPr id="8" name="Picture 7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BE925481-D3EC-4E83-92F2-4FAF61552DF7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11038" r="10127"/>
          <a:stretch/>
        </p:blipFill>
        <p:spPr>
          <a:xfrm>
            <a:off x="4698631" y="1988907"/>
            <a:ext cx="1995694" cy="1961912"/>
          </a:xfrm>
          <a:prstGeom prst="rect">
            <a:avLst/>
          </a:prstGeom>
        </p:spPr>
      </p:pic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5E128E8-1D2B-443D-9FF5-902AD3614770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943303" y="2246725"/>
            <a:ext cx="1526042" cy="152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00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>
              <a:buClr>
                <a:srgbClr val="FFFFFF"/>
              </a:buClr>
            </a:pPr>
            <a:fld id="{00000000-1234-1234-1234-123412341234}" type="slidenum">
              <a:rPr lang="fr-FR">
                <a:solidFill>
                  <a:srgbClr val="FFFFFF"/>
                </a:solidFill>
              </a:rPr>
              <a:pPr>
                <a:buClr>
                  <a:srgbClr val="FFFFFF"/>
                </a:buClr>
              </a:pPr>
              <a:t>6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1" name="Shape 361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Home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0"/>
              </a:spcBef>
              <a:buSzPts val="1200"/>
            </a:pPr>
            <a:endParaRPr sz="1200" dirty="0">
              <a:solidFill>
                <a:schemeClr val="lt2"/>
              </a:solidFill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Contents</a:t>
            </a: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endParaRPr sz="1200" dirty="0"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Executive</a:t>
            </a: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 </a:t>
            </a: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Summary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Vision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dk2"/>
                </a:solidFill>
                <a:latin typeface="Futura Bk BT" panose="020B0502020204020303" pitchFamily="34" charset="0"/>
                <a:cs typeface="Poppins"/>
                <a:sym typeface="Poppins"/>
              </a:rPr>
              <a:t>Pain Points</a:t>
            </a:r>
            <a:endParaRPr sz="1200" dirty="0">
              <a:solidFill>
                <a:schemeClr val="dk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  <a:sym typeface="Poppins"/>
              </a:rPr>
              <a:t>Product Mockup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Pros &amp; Cons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Action Plan</a:t>
            </a:r>
            <a:endParaRPr lang="en-US" sz="1200" dirty="0">
              <a:latin typeface="Futura Bk BT" panose="020B0502020204020303" pitchFamily="34" charset="0"/>
            </a:endParaRPr>
          </a:p>
        </p:txBody>
      </p:sp>
      <p:sp>
        <p:nvSpPr>
          <p:cNvPr id="362" name="Shape 362">
            <a:hlinkClick r:id="rId3"/>
          </p:cNvPr>
          <p:cNvSpPr/>
          <p:nvPr/>
        </p:nvSpPr>
        <p:spPr>
          <a:xfrm>
            <a:off x="1178660" y="2210591"/>
            <a:ext cx="1133133" cy="37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Shape 363">
            <a:hlinkClick r:id="rId4"/>
          </p:cNvPr>
          <p:cNvSpPr/>
          <p:nvPr/>
        </p:nvSpPr>
        <p:spPr>
          <a:xfrm>
            <a:off x="1175876" y="2473580"/>
            <a:ext cx="1231929" cy="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1167344" y="2658202"/>
            <a:ext cx="1144350" cy="1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Shape 365">
            <a:hlinkClick r:id="rId5"/>
          </p:cNvPr>
          <p:cNvSpPr/>
          <p:nvPr/>
        </p:nvSpPr>
        <p:spPr>
          <a:xfrm>
            <a:off x="1186676" y="2830885"/>
            <a:ext cx="851340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Shape 366">
            <a:hlinkClick r:id="rId6"/>
          </p:cNvPr>
          <p:cNvSpPr/>
          <p:nvPr/>
        </p:nvSpPr>
        <p:spPr>
          <a:xfrm>
            <a:off x="1161359" y="3009746"/>
            <a:ext cx="1246446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Shape 367">
            <a:hlinkClick r:id="rId7"/>
          </p:cNvPr>
          <p:cNvSpPr/>
          <p:nvPr/>
        </p:nvSpPr>
        <p:spPr>
          <a:xfrm>
            <a:off x="1178660" y="3262114"/>
            <a:ext cx="1133133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Shape 368">
            <a:hlinkClick r:id="rId8"/>
          </p:cNvPr>
          <p:cNvSpPr/>
          <p:nvPr/>
        </p:nvSpPr>
        <p:spPr>
          <a:xfrm>
            <a:off x="1178370" y="3433479"/>
            <a:ext cx="1030121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1170985" y="3609195"/>
            <a:ext cx="581477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/>
          <p:nvPr/>
        </p:nvSpPr>
        <p:spPr>
          <a:xfrm>
            <a:off x="981956" y="1985773"/>
            <a:ext cx="851340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Shape 371">
            <a:hlinkClick r:id="rId3"/>
          </p:cNvPr>
          <p:cNvSpPr/>
          <p:nvPr/>
        </p:nvSpPr>
        <p:spPr>
          <a:xfrm>
            <a:off x="981895" y="1433249"/>
            <a:ext cx="328229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981426" y="1720826"/>
            <a:ext cx="639625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989049" y="3872475"/>
            <a:ext cx="528615" cy="12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994011" y="1139872"/>
            <a:ext cx="328082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Shape 377"/>
          <p:cNvSpPr/>
          <p:nvPr/>
        </p:nvSpPr>
        <p:spPr>
          <a:xfrm>
            <a:off x="2480924" y="2486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endParaRPr sz="2400" dirty="0">
              <a:solidFill>
                <a:schemeClr val="dk2"/>
              </a:solidFill>
            </a:endParaRPr>
          </a:p>
        </p:txBody>
      </p:sp>
      <p:pic>
        <p:nvPicPr>
          <p:cNvPr id="21" name="Picture 2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D24C0D-9143-471C-BDD6-9A928DA595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720" y="114089"/>
            <a:ext cx="1554338" cy="7075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4F9507-102F-4A8A-A89D-2E3BBFA8FAF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75045" y="409249"/>
            <a:ext cx="4620162" cy="4620162"/>
          </a:xfrm>
          <a:prstGeom prst="rect">
            <a:avLst/>
          </a:prstGeom>
        </p:spPr>
      </p:pic>
      <p:sp>
        <p:nvSpPr>
          <p:cNvPr id="22" name="Shape 375">
            <a:extLst>
              <a:ext uri="{FF2B5EF4-FFF2-40B4-BE49-F238E27FC236}">
                <a16:creationId xmlns:a16="http://schemas.microsoft.com/office/drawing/2014/main" id="{41360963-7996-4B2B-8AE4-C10DEAC1AAE0}"/>
              </a:ext>
            </a:extLst>
          </p:cNvPr>
          <p:cNvSpPr txBox="1"/>
          <p:nvPr/>
        </p:nvSpPr>
        <p:spPr>
          <a:xfrm>
            <a:off x="2480920" y="4851779"/>
            <a:ext cx="2507456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lvl="0">
              <a:buSzPts val="1400"/>
            </a:pPr>
            <a:r>
              <a:rPr lang="en-US" sz="600" dirty="0" err="1">
                <a:solidFill>
                  <a:srgbClr val="575757"/>
                </a:solidFill>
              </a:rPr>
              <a:t>CitiVentures</a:t>
            </a:r>
            <a:r>
              <a:rPr lang="en-US" sz="600" dirty="0">
                <a:solidFill>
                  <a:srgbClr val="575757"/>
                </a:solidFill>
              </a:rPr>
              <a:t> Innovation Challenge	</a:t>
            </a:r>
          </a:p>
          <a:p>
            <a:pPr lvl="0" indent="457200">
              <a:buSzPts val="1400"/>
            </a:pPr>
            <a:br>
              <a:rPr lang="en-US" sz="600" dirty="0">
                <a:solidFill>
                  <a:srgbClr val="575757"/>
                </a:solidFill>
              </a:rPr>
            </a:br>
            <a:endParaRPr lang="en-US" sz="600" dirty="0">
              <a:solidFill>
                <a:srgbClr val="575757"/>
              </a:solidFill>
            </a:endParaRPr>
          </a:p>
          <a:p>
            <a:pPr>
              <a:buClr>
                <a:srgbClr val="575757"/>
              </a:buClr>
              <a:buSzPts val="800"/>
            </a:pPr>
            <a:endParaRPr sz="1050" dirty="0"/>
          </a:p>
        </p:txBody>
      </p:sp>
      <p:sp>
        <p:nvSpPr>
          <p:cNvPr id="23" name="Shape 377">
            <a:extLst>
              <a:ext uri="{FF2B5EF4-FFF2-40B4-BE49-F238E27FC236}">
                <a16:creationId xmlns:a16="http://schemas.microsoft.com/office/drawing/2014/main" id="{EAD8EABF-5BC4-4F43-952D-21205A2E1352}"/>
              </a:ext>
            </a:extLst>
          </p:cNvPr>
          <p:cNvSpPr/>
          <p:nvPr/>
        </p:nvSpPr>
        <p:spPr>
          <a:xfrm>
            <a:off x="2633324" y="4010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r>
              <a:rPr lang="fr-FR" sz="2400" b="1" dirty="0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Pain Points</a:t>
            </a:r>
            <a:endParaRPr sz="24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849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>
              <a:buClr>
                <a:srgbClr val="FFFFFF"/>
              </a:buClr>
            </a:pPr>
            <a:fld id="{00000000-1234-1234-1234-123412341234}" type="slidenum">
              <a:rPr lang="fr-FR">
                <a:solidFill>
                  <a:srgbClr val="FFFFFF"/>
                </a:solidFill>
              </a:rPr>
              <a:pPr>
                <a:buClr>
                  <a:srgbClr val="FFFFFF"/>
                </a:buClr>
              </a:pPr>
              <a:t>7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1" name="Shape 361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Home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0"/>
              </a:spcBef>
              <a:buSzPts val="1200"/>
            </a:pPr>
            <a:endParaRPr sz="1200" dirty="0">
              <a:solidFill>
                <a:schemeClr val="lt2"/>
              </a:solidFill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Contents</a:t>
            </a: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endParaRPr sz="1200" dirty="0"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Executive</a:t>
            </a: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 </a:t>
            </a: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Summary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Vision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Pain Points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solidFill>
                  <a:schemeClr val="dk2"/>
                </a:solidFill>
                <a:latin typeface="Futura Bk BT" panose="020B0502020204020303" pitchFamily="34" charset="0"/>
                <a:cs typeface="Poppins"/>
                <a:sym typeface="Poppins"/>
              </a:rPr>
              <a:t>Product Mockup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Pros &amp; Cons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Action Plan</a:t>
            </a:r>
            <a:endParaRPr lang="en-US" sz="1200" dirty="0">
              <a:latin typeface="Futura Bk BT" panose="020B0502020204020303" pitchFamily="34" charset="0"/>
            </a:endParaRPr>
          </a:p>
        </p:txBody>
      </p:sp>
      <p:sp>
        <p:nvSpPr>
          <p:cNvPr id="362" name="Shape 362">
            <a:hlinkClick r:id="rId3"/>
          </p:cNvPr>
          <p:cNvSpPr/>
          <p:nvPr/>
        </p:nvSpPr>
        <p:spPr>
          <a:xfrm>
            <a:off x="1178660" y="2210591"/>
            <a:ext cx="1133133" cy="37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Shape 363">
            <a:hlinkClick r:id="rId4"/>
          </p:cNvPr>
          <p:cNvSpPr/>
          <p:nvPr/>
        </p:nvSpPr>
        <p:spPr>
          <a:xfrm>
            <a:off x="1175876" y="2473580"/>
            <a:ext cx="1231929" cy="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1167344" y="2658202"/>
            <a:ext cx="1144350" cy="1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Shape 365">
            <a:hlinkClick r:id="rId5"/>
          </p:cNvPr>
          <p:cNvSpPr/>
          <p:nvPr/>
        </p:nvSpPr>
        <p:spPr>
          <a:xfrm>
            <a:off x="1186676" y="2830885"/>
            <a:ext cx="851340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Shape 366">
            <a:hlinkClick r:id="rId6"/>
          </p:cNvPr>
          <p:cNvSpPr/>
          <p:nvPr/>
        </p:nvSpPr>
        <p:spPr>
          <a:xfrm>
            <a:off x="1161359" y="3009746"/>
            <a:ext cx="1246446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Shape 367">
            <a:hlinkClick r:id="rId7"/>
          </p:cNvPr>
          <p:cNvSpPr/>
          <p:nvPr/>
        </p:nvSpPr>
        <p:spPr>
          <a:xfrm>
            <a:off x="1178660" y="3262114"/>
            <a:ext cx="1133133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Shape 368">
            <a:hlinkClick r:id="rId8"/>
          </p:cNvPr>
          <p:cNvSpPr/>
          <p:nvPr/>
        </p:nvSpPr>
        <p:spPr>
          <a:xfrm>
            <a:off x="1178370" y="3433479"/>
            <a:ext cx="1030121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1170985" y="3609195"/>
            <a:ext cx="581477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/>
          <p:nvPr/>
        </p:nvSpPr>
        <p:spPr>
          <a:xfrm>
            <a:off x="981956" y="1985773"/>
            <a:ext cx="851340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Shape 371">
            <a:hlinkClick r:id="rId3"/>
          </p:cNvPr>
          <p:cNvSpPr/>
          <p:nvPr/>
        </p:nvSpPr>
        <p:spPr>
          <a:xfrm>
            <a:off x="981895" y="1433249"/>
            <a:ext cx="328229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981426" y="1720826"/>
            <a:ext cx="639625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989049" y="3872475"/>
            <a:ext cx="528615" cy="12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994011" y="1139872"/>
            <a:ext cx="328082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Shape 376"/>
          <p:cNvSpPr txBox="1">
            <a:spLocks noGrp="1"/>
          </p:cNvSpPr>
          <p:nvPr>
            <p:ph type="body" idx="3"/>
          </p:nvPr>
        </p:nvSpPr>
        <p:spPr>
          <a:xfrm>
            <a:off x="2335640" y="1058528"/>
            <a:ext cx="6293925" cy="390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/>
            <a:endParaRPr sz="1050" dirty="0">
              <a:solidFill>
                <a:srgbClr val="00A1DE"/>
              </a:solidFill>
            </a:endParaRPr>
          </a:p>
          <a:p>
            <a:pPr marL="0" indent="0">
              <a:spcBef>
                <a:spcPts val="0"/>
              </a:spcBef>
            </a:pPr>
            <a:endParaRPr sz="1050" b="1" dirty="0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Shape 377"/>
          <p:cNvSpPr/>
          <p:nvPr/>
        </p:nvSpPr>
        <p:spPr>
          <a:xfrm>
            <a:off x="2480924" y="2486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r>
              <a:rPr lang="fr-FR" sz="2400" b="1" dirty="0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Product </a:t>
            </a:r>
            <a:r>
              <a:rPr lang="fr-FR" sz="2400" b="1" dirty="0" err="1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Mockup</a:t>
            </a:r>
            <a:endParaRPr sz="2400" dirty="0">
              <a:solidFill>
                <a:schemeClr val="dk2"/>
              </a:solidFill>
            </a:endParaRPr>
          </a:p>
        </p:txBody>
      </p:sp>
      <p:pic>
        <p:nvPicPr>
          <p:cNvPr id="21" name="Picture 2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D24C0D-9143-471C-BDD6-9A928DA595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720" y="114089"/>
            <a:ext cx="1554338" cy="707595"/>
          </a:xfrm>
          <a:prstGeom prst="rect">
            <a:avLst/>
          </a:prstGeom>
        </p:spPr>
      </p:pic>
      <p:sp>
        <p:nvSpPr>
          <p:cNvPr id="22" name="Shape 375">
            <a:extLst>
              <a:ext uri="{FF2B5EF4-FFF2-40B4-BE49-F238E27FC236}">
                <a16:creationId xmlns:a16="http://schemas.microsoft.com/office/drawing/2014/main" id="{01EE4A88-70C2-42A6-B1C1-F783C143FFFD}"/>
              </a:ext>
            </a:extLst>
          </p:cNvPr>
          <p:cNvSpPr txBox="1"/>
          <p:nvPr/>
        </p:nvSpPr>
        <p:spPr>
          <a:xfrm>
            <a:off x="2480920" y="4851779"/>
            <a:ext cx="2507456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lvl="0">
              <a:buSzPts val="1400"/>
            </a:pPr>
            <a:r>
              <a:rPr lang="en-US" sz="600" dirty="0" err="1">
                <a:solidFill>
                  <a:srgbClr val="575757"/>
                </a:solidFill>
              </a:rPr>
              <a:t>CitiVentures</a:t>
            </a:r>
            <a:r>
              <a:rPr lang="en-US" sz="600" dirty="0">
                <a:solidFill>
                  <a:srgbClr val="575757"/>
                </a:solidFill>
              </a:rPr>
              <a:t> Innovation Challenge	</a:t>
            </a:r>
          </a:p>
          <a:p>
            <a:pPr lvl="0" indent="457200">
              <a:buSzPts val="1400"/>
            </a:pPr>
            <a:br>
              <a:rPr lang="en-US" sz="600" dirty="0">
                <a:solidFill>
                  <a:srgbClr val="575757"/>
                </a:solidFill>
              </a:rPr>
            </a:br>
            <a:endParaRPr lang="en-US" sz="600" dirty="0">
              <a:solidFill>
                <a:srgbClr val="575757"/>
              </a:solidFill>
            </a:endParaRPr>
          </a:p>
          <a:p>
            <a:pPr>
              <a:buClr>
                <a:srgbClr val="575757"/>
              </a:buClr>
              <a:buSzPts val="800"/>
            </a:pPr>
            <a:endParaRPr sz="1050" dirty="0"/>
          </a:p>
        </p:txBody>
      </p:sp>
      <p:pic>
        <p:nvPicPr>
          <p:cNvPr id="3" name="Picture 2" descr="A picture containing indoor, person&#10;&#10;Description generated with very high confidence">
            <a:extLst>
              <a:ext uri="{FF2B5EF4-FFF2-40B4-BE49-F238E27FC236}">
                <a16:creationId xmlns:a16="http://schemas.microsoft.com/office/drawing/2014/main" id="{4369E5CD-9A8F-4A0A-A388-9B8383D1308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7084" b="4667"/>
          <a:stretch/>
        </p:blipFill>
        <p:spPr>
          <a:xfrm>
            <a:off x="2782409" y="1226976"/>
            <a:ext cx="5811104" cy="320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55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>
              <a:buClr>
                <a:srgbClr val="FFFFFF"/>
              </a:buClr>
            </a:pPr>
            <a:fld id="{00000000-1234-1234-1234-123412341234}" type="slidenum">
              <a:rPr lang="fr-FR">
                <a:solidFill>
                  <a:srgbClr val="FFFFFF"/>
                </a:solidFill>
              </a:rPr>
              <a:pPr>
                <a:buClr>
                  <a:srgbClr val="FFFFFF"/>
                </a:buClr>
              </a:pPr>
              <a:t>8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1" name="Shape 361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Home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0"/>
              </a:spcBef>
              <a:buSzPts val="1200"/>
            </a:pPr>
            <a:endParaRPr sz="1200" dirty="0">
              <a:solidFill>
                <a:schemeClr val="lt2"/>
              </a:solidFill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Contents</a:t>
            </a: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endParaRPr sz="1200" dirty="0"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Executive</a:t>
            </a: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 </a:t>
            </a: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Summary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Vision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Pain Points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solidFill>
                  <a:schemeClr val="dk2"/>
                </a:solidFill>
                <a:latin typeface="Futura Bk BT" panose="020B0502020204020303" pitchFamily="34" charset="0"/>
                <a:cs typeface="Poppins"/>
                <a:sym typeface="Poppins"/>
              </a:rPr>
              <a:t>Product Mockup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Pros &amp; Cons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Action Plan</a:t>
            </a:r>
            <a:endParaRPr lang="en-US" sz="1200" dirty="0">
              <a:latin typeface="Futura Bk BT" panose="020B0502020204020303" pitchFamily="34" charset="0"/>
            </a:endParaRPr>
          </a:p>
        </p:txBody>
      </p:sp>
      <p:sp>
        <p:nvSpPr>
          <p:cNvPr id="362" name="Shape 362">
            <a:hlinkClick r:id="rId3"/>
          </p:cNvPr>
          <p:cNvSpPr/>
          <p:nvPr/>
        </p:nvSpPr>
        <p:spPr>
          <a:xfrm>
            <a:off x="1178660" y="2210591"/>
            <a:ext cx="1133133" cy="37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Shape 363">
            <a:hlinkClick r:id="rId4"/>
          </p:cNvPr>
          <p:cNvSpPr/>
          <p:nvPr/>
        </p:nvSpPr>
        <p:spPr>
          <a:xfrm>
            <a:off x="1175876" y="2473580"/>
            <a:ext cx="1231929" cy="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1167344" y="2658202"/>
            <a:ext cx="1144350" cy="1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Shape 365">
            <a:hlinkClick r:id="rId5"/>
          </p:cNvPr>
          <p:cNvSpPr/>
          <p:nvPr/>
        </p:nvSpPr>
        <p:spPr>
          <a:xfrm>
            <a:off x="1186676" y="2830885"/>
            <a:ext cx="851340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Shape 366">
            <a:hlinkClick r:id="rId6"/>
          </p:cNvPr>
          <p:cNvSpPr/>
          <p:nvPr/>
        </p:nvSpPr>
        <p:spPr>
          <a:xfrm>
            <a:off x="1161359" y="3009746"/>
            <a:ext cx="1246446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Shape 367">
            <a:hlinkClick r:id="rId7"/>
          </p:cNvPr>
          <p:cNvSpPr/>
          <p:nvPr/>
        </p:nvSpPr>
        <p:spPr>
          <a:xfrm>
            <a:off x="1178660" y="3262114"/>
            <a:ext cx="1133133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Shape 368">
            <a:hlinkClick r:id="rId8"/>
          </p:cNvPr>
          <p:cNvSpPr/>
          <p:nvPr/>
        </p:nvSpPr>
        <p:spPr>
          <a:xfrm>
            <a:off x="1178370" y="3433479"/>
            <a:ext cx="1030121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1170985" y="3609195"/>
            <a:ext cx="581477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/>
          <p:nvPr/>
        </p:nvSpPr>
        <p:spPr>
          <a:xfrm>
            <a:off x="981956" y="1985773"/>
            <a:ext cx="851340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Shape 371">
            <a:hlinkClick r:id="rId3"/>
          </p:cNvPr>
          <p:cNvSpPr/>
          <p:nvPr/>
        </p:nvSpPr>
        <p:spPr>
          <a:xfrm>
            <a:off x="981895" y="1433249"/>
            <a:ext cx="328229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981426" y="1720826"/>
            <a:ext cx="639625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989049" y="3872475"/>
            <a:ext cx="528615" cy="12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994011" y="1139872"/>
            <a:ext cx="328082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Shape 376"/>
          <p:cNvSpPr txBox="1">
            <a:spLocks noGrp="1"/>
          </p:cNvSpPr>
          <p:nvPr>
            <p:ph type="body" idx="3"/>
          </p:nvPr>
        </p:nvSpPr>
        <p:spPr>
          <a:xfrm>
            <a:off x="2335640" y="1058528"/>
            <a:ext cx="6293925" cy="390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/>
            <a:endParaRPr sz="1050" dirty="0">
              <a:solidFill>
                <a:srgbClr val="00A1DE"/>
              </a:solidFill>
            </a:endParaRPr>
          </a:p>
          <a:p>
            <a:pPr marL="0" indent="0">
              <a:spcBef>
                <a:spcPts val="0"/>
              </a:spcBef>
            </a:pPr>
            <a:endParaRPr sz="1050" b="1" dirty="0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Shape 377"/>
          <p:cNvSpPr/>
          <p:nvPr/>
        </p:nvSpPr>
        <p:spPr>
          <a:xfrm>
            <a:off x="2480924" y="2486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r>
              <a:rPr lang="fr-FR" sz="2400" b="1" dirty="0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Product </a:t>
            </a:r>
            <a:r>
              <a:rPr lang="fr-FR" sz="2400" b="1" dirty="0" err="1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Mockup</a:t>
            </a:r>
            <a:endParaRPr sz="2400" dirty="0">
              <a:solidFill>
                <a:schemeClr val="dk2"/>
              </a:solidFill>
            </a:endParaRPr>
          </a:p>
        </p:txBody>
      </p:sp>
      <p:pic>
        <p:nvPicPr>
          <p:cNvPr id="21" name="Picture 2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D24C0D-9143-471C-BDD6-9A928DA595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720" y="114089"/>
            <a:ext cx="1554338" cy="707595"/>
          </a:xfrm>
          <a:prstGeom prst="rect">
            <a:avLst/>
          </a:prstGeom>
        </p:spPr>
      </p:pic>
      <p:sp>
        <p:nvSpPr>
          <p:cNvPr id="22" name="Shape 375">
            <a:extLst>
              <a:ext uri="{FF2B5EF4-FFF2-40B4-BE49-F238E27FC236}">
                <a16:creationId xmlns:a16="http://schemas.microsoft.com/office/drawing/2014/main" id="{01EE4A88-70C2-42A6-B1C1-F783C143FFFD}"/>
              </a:ext>
            </a:extLst>
          </p:cNvPr>
          <p:cNvSpPr txBox="1"/>
          <p:nvPr/>
        </p:nvSpPr>
        <p:spPr>
          <a:xfrm>
            <a:off x="2480920" y="4851779"/>
            <a:ext cx="2507456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lvl="0">
              <a:buSzPts val="1400"/>
            </a:pPr>
            <a:r>
              <a:rPr lang="en-US" sz="600" dirty="0" err="1">
                <a:solidFill>
                  <a:srgbClr val="575757"/>
                </a:solidFill>
              </a:rPr>
              <a:t>CitiVentures</a:t>
            </a:r>
            <a:r>
              <a:rPr lang="en-US" sz="600" dirty="0">
                <a:solidFill>
                  <a:srgbClr val="575757"/>
                </a:solidFill>
              </a:rPr>
              <a:t> Innovation Challenge	</a:t>
            </a:r>
          </a:p>
          <a:p>
            <a:pPr lvl="0" indent="457200">
              <a:buSzPts val="1400"/>
            </a:pPr>
            <a:br>
              <a:rPr lang="en-US" sz="600" dirty="0">
                <a:solidFill>
                  <a:srgbClr val="575757"/>
                </a:solidFill>
              </a:rPr>
            </a:br>
            <a:endParaRPr lang="en-US" sz="600" dirty="0">
              <a:solidFill>
                <a:srgbClr val="575757"/>
              </a:solidFill>
            </a:endParaRPr>
          </a:p>
          <a:p>
            <a:pPr>
              <a:buClr>
                <a:srgbClr val="575757"/>
              </a:buClr>
              <a:buSzPts val="800"/>
            </a:pPr>
            <a:endParaRPr sz="1050" dirty="0"/>
          </a:p>
        </p:txBody>
      </p:sp>
      <p:pic>
        <p:nvPicPr>
          <p:cNvPr id="23" name="Picture 22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EB1EBDF6-A758-4FF1-A20F-62723A08FF5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6613" b="4895"/>
          <a:stretch/>
        </p:blipFill>
        <p:spPr>
          <a:xfrm>
            <a:off x="2781515" y="1201316"/>
            <a:ext cx="5811998" cy="321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683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sldNum" idx="12"/>
          </p:nvPr>
        </p:nvSpPr>
        <p:spPr>
          <a:xfrm>
            <a:off x="8629584" y="4851779"/>
            <a:ext cx="214165" cy="1790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34275" rIns="0" bIns="34275" anchor="ctr" anchorCtr="0">
            <a:noAutofit/>
          </a:bodyPr>
          <a:lstStyle/>
          <a:p>
            <a:pPr>
              <a:buClr>
                <a:srgbClr val="FFFFFF"/>
              </a:buClr>
            </a:pPr>
            <a:fld id="{00000000-1234-1234-1234-123412341234}" type="slidenum">
              <a:rPr lang="fr-FR">
                <a:solidFill>
                  <a:srgbClr val="FFFFFF"/>
                </a:solidFill>
              </a:rPr>
              <a:pPr>
                <a:buClr>
                  <a:srgbClr val="FFFFFF"/>
                </a:buClr>
              </a:pPr>
              <a:t>9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361" name="Shape 361"/>
          <p:cNvSpPr txBox="1">
            <a:spLocks noGrp="1"/>
          </p:cNvSpPr>
          <p:nvPr>
            <p:ph type="body" idx="5"/>
          </p:nvPr>
        </p:nvSpPr>
        <p:spPr>
          <a:xfrm>
            <a:off x="1" y="0"/>
            <a:ext cx="216720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Home</a:t>
            </a:r>
            <a:endParaRPr sz="1200" dirty="0">
              <a:latin typeface="Futura Bk BT" panose="020B0502020204020303" pitchFamily="34" charset="0"/>
            </a:endParaRPr>
          </a:p>
          <a:p>
            <a:pPr marL="82153" indent="0">
              <a:spcBef>
                <a:spcPts val="0"/>
              </a:spcBef>
              <a:buSzPts val="1200"/>
            </a:pPr>
            <a:endParaRPr sz="1200" dirty="0">
              <a:solidFill>
                <a:schemeClr val="lt2"/>
              </a:solidFill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ea typeface="Poppins"/>
                <a:cs typeface="Poppins"/>
                <a:sym typeface="Poppins"/>
              </a:rPr>
              <a:t>Contents</a:t>
            </a: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endParaRPr sz="1200" dirty="0">
              <a:latin typeface="Futura Bk BT" panose="020B0502020204020303" pitchFamily="34" charset="0"/>
              <a:ea typeface="Poppins"/>
              <a:cs typeface="Poppins"/>
              <a:sym typeface="Poppins"/>
            </a:endParaRPr>
          </a:p>
          <a:p>
            <a:pPr marL="82153" indent="0">
              <a:spcBef>
                <a:spcPts val="0"/>
              </a:spcBef>
              <a:buClr>
                <a:schemeClr val="lt2"/>
              </a:buClr>
              <a:buSzPts val="1200"/>
            </a:pP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Executive</a:t>
            </a:r>
            <a:r>
              <a:rPr lang="fr-FR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 </a:t>
            </a:r>
            <a:r>
              <a:rPr lang="fr-FR" sz="1200" dirty="0" err="1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Summary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Vision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SzPts val="1200"/>
            </a:pPr>
            <a:r>
              <a:rPr lang="en-US" sz="1200" dirty="0">
                <a:solidFill>
                  <a:schemeClr val="lt2"/>
                </a:solidFill>
                <a:latin typeface="Futura Bk BT" panose="020B0502020204020303" pitchFamily="34" charset="0"/>
                <a:cs typeface="Poppins"/>
                <a:sym typeface="Poppins"/>
              </a:rPr>
              <a:t>Pain Points</a:t>
            </a:r>
            <a:endParaRPr sz="1200" dirty="0">
              <a:solidFill>
                <a:schemeClr val="lt2"/>
              </a:solidFill>
              <a:latin typeface="Futura Bk BT" panose="020B0502020204020303" pitchFamily="34" charset="0"/>
              <a:cs typeface="Poppins"/>
            </a:endParaRP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solidFill>
                  <a:schemeClr val="dk2"/>
                </a:solidFill>
                <a:latin typeface="Futura Bk BT" panose="020B0502020204020303" pitchFamily="34" charset="0"/>
                <a:cs typeface="Poppins"/>
                <a:sym typeface="Poppins"/>
              </a:rPr>
              <a:t>Product Mockup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Pros &amp; Cons</a:t>
            </a:r>
          </a:p>
          <a:p>
            <a:pPr marL="82153" indent="0">
              <a:spcBef>
                <a:spcPts val="1350"/>
              </a:spcBef>
              <a:buClr>
                <a:srgbClr val="FFFFFF"/>
              </a:buClr>
              <a:buSzPts val="900"/>
            </a:pPr>
            <a:r>
              <a:rPr lang="en-US" sz="1200" dirty="0">
                <a:latin typeface="Futura Bk BT" panose="020B0502020204020303" pitchFamily="34" charset="0"/>
                <a:cs typeface="Poppins"/>
              </a:rPr>
              <a:t>Action Plan</a:t>
            </a:r>
            <a:endParaRPr lang="en-US" sz="1200" dirty="0">
              <a:latin typeface="Futura Bk BT" panose="020B0502020204020303" pitchFamily="34" charset="0"/>
            </a:endParaRPr>
          </a:p>
        </p:txBody>
      </p:sp>
      <p:sp>
        <p:nvSpPr>
          <p:cNvPr id="362" name="Shape 362">
            <a:hlinkClick r:id="rId3"/>
          </p:cNvPr>
          <p:cNvSpPr/>
          <p:nvPr/>
        </p:nvSpPr>
        <p:spPr>
          <a:xfrm>
            <a:off x="1178660" y="2210591"/>
            <a:ext cx="1133133" cy="37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Shape 363">
            <a:hlinkClick r:id="rId4"/>
          </p:cNvPr>
          <p:cNvSpPr/>
          <p:nvPr/>
        </p:nvSpPr>
        <p:spPr>
          <a:xfrm>
            <a:off x="1175876" y="2473580"/>
            <a:ext cx="1231929" cy="1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1167344" y="2658202"/>
            <a:ext cx="1144350" cy="1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Shape 365">
            <a:hlinkClick r:id="rId5"/>
          </p:cNvPr>
          <p:cNvSpPr/>
          <p:nvPr/>
        </p:nvSpPr>
        <p:spPr>
          <a:xfrm>
            <a:off x="1186676" y="2830885"/>
            <a:ext cx="851340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Shape 366">
            <a:hlinkClick r:id="rId6"/>
          </p:cNvPr>
          <p:cNvSpPr/>
          <p:nvPr/>
        </p:nvSpPr>
        <p:spPr>
          <a:xfrm>
            <a:off x="1161359" y="3009746"/>
            <a:ext cx="1246446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Shape 367">
            <a:hlinkClick r:id="rId7"/>
          </p:cNvPr>
          <p:cNvSpPr/>
          <p:nvPr/>
        </p:nvSpPr>
        <p:spPr>
          <a:xfrm>
            <a:off x="1178660" y="3262114"/>
            <a:ext cx="1133133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Shape 368">
            <a:hlinkClick r:id="rId8"/>
          </p:cNvPr>
          <p:cNvSpPr/>
          <p:nvPr/>
        </p:nvSpPr>
        <p:spPr>
          <a:xfrm>
            <a:off x="1178370" y="3433479"/>
            <a:ext cx="1030121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1170985" y="3609195"/>
            <a:ext cx="581477" cy="10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/>
          <p:nvPr/>
        </p:nvSpPr>
        <p:spPr>
          <a:xfrm>
            <a:off x="981956" y="1985773"/>
            <a:ext cx="851340" cy="17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Shape 371">
            <a:hlinkClick r:id="rId3"/>
          </p:cNvPr>
          <p:cNvSpPr/>
          <p:nvPr/>
        </p:nvSpPr>
        <p:spPr>
          <a:xfrm>
            <a:off x="981895" y="1433249"/>
            <a:ext cx="328229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981426" y="1720826"/>
            <a:ext cx="639625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989049" y="3872475"/>
            <a:ext cx="528615" cy="12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994011" y="1139872"/>
            <a:ext cx="328082" cy="120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>
              <a:buSzPts val="1800"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Shape 376"/>
          <p:cNvSpPr txBox="1">
            <a:spLocks noGrp="1"/>
          </p:cNvSpPr>
          <p:nvPr>
            <p:ph type="body" idx="3"/>
          </p:nvPr>
        </p:nvSpPr>
        <p:spPr>
          <a:xfrm>
            <a:off x="2335640" y="1058528"/>
            <a:ext cx="6293925" cy="390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marL="0" indent="0"/>
            <a:endParaRPr sz="1050" dirty="0">
              <a:solidFill>
                <a:srgbClr val="00A1DE"/>
              </a:solidFill>
            </a:endParaRPr>
          </a:p>
          <a:p>
            <a:pPr marL="0" indent="0">
              <a:spcBef>
                <a:spcPts val="0"/>
              </a:spcBef>
            </a:pPr>
            <a:endParaRPr sz="1050" b="1" dirty="0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Shape 377"/>
          <p:cNvSpPr/>
          <p:nvPr/>
        </p:nvSpPr>
        <p:spPr>
          <a:xfrm>
            <a:off x="2480924" y="248625"/>
            <a:ext cx="5561775" cy="43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chemeClr val="dk2"/>
              </a:buClr>
              <a:buSzPts val="3200"/>
            </a:pPr>
            <a:r>
              <a:rPr lang="fr-FR" sz="2400" b="1" dirty="0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Product </a:t>
            </a:r>
            <a:r>
              <a:rPr lang="fr-FR" sz="2400" b="1" dirty="0" err="1">
                <a:solidFill>
                  <a:schemeClr val="dk2"/>
                </a:solidFill>
                <a:latin typeface="Carme"/>
                <a:ea typeface="Carme"/>
                <a:cs typeface="Carme"/>
                <a:sym typeface="Carme"/>
              </a:rPr>
              <a:t>Mockup</a:t>
            </a:r>
            <a:endParaRPr sz="2400" dirty="0">
              <a:solidFill>
                <a:schemeClr val="dk2"/>
              </a:solidFill>
            </a:endParaRPr>
          </a:p>
        </p:txBody>
      </p:sp>
      <p:pic>
        <p:nvPicPr>
          <p:cNvPr id="21" name="Picture 20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8FD24C0D-9143-471C-BDD6-9A928DA595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3720" y="114089"/>
            <a:ext cx="1554338" cy="707595"/>
          </a:xfrm>
          <a:prstGeom prst="rect">
            <a:avLst/>
          </a:prstGeom>
        </p:spPr>
      </p:pic>
      <p:sp>
        <p:nvSpPr>
          <p:cNvPr id="22" name="Shape 375">
            <a:extLst>
              <a:ext uri="{FF2B5EF4-FFF2-40B4-BE49-F238E27FC236}">
                <a16:creationId xmlns:a16="http://schemas.microsoft.com/office/drawing/2014/main" id="{01EE4A88-70C2-42A6-B1C1-F783C143FFFD}"/>
              </a:ext>
            </a:extLst>
          </p:cNvPr>
          <p:cNvSpPr txBox="1"/>
          <p:nvPr/>
        </p:nvSpPr>
        <p:spPr>
          <a:xfrm>
            <a:off x="2480920" y="4851779"/>
            <a:ext cx="2507456" cy="17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lvl="0">
              <a:buSzPts val="1400"/>
            </a:pPr>
            <a:r>
              <a:rPr lang="en-US" sz="600" dirty="0" err="1">
                <a:solidFill>
                  <a:srgbClr val="575757"/>
                </a:solidFill>
              </a:rPr>
              <a:t>CitiVentures</a:t>
            </a:r>
            <a:r>
              <a:rPr lang="en-US" sz="600" dirty="0">
                <a:solidFill>
                  <a:srgbClr val="575757"/>
                </a:solidFill>
              </a:rPr>
              <a:t> Innovation Challenge	</a:t>
            </a:r>
          </a:p>
          <a:p>
            <a:pPr lvl="0" indent="457200">
              <a:buSzPts val="1400"/>
            </a:pPr>
            <a:br>
              <a:rPr lang="en-US" sz="600" dirty="0">
                <a:solidFill>
                  <a:srgbClr val="575757"/>
                </a:solidFill>
              </a:rPr>
            </a:br>
            <a:endParaRPr lang="en-US" sz="600" dirty="0">
              <a:solidFill>
                <a:srgbClr val="575757"/>
              </a:solidFill>
            </a:endParaRPr>
          </a:p>
          <a:p>
            <a:pPr>
              <a:buClr>
                <a:srgbClr val="575757"/>
              </a:buClr>
              <a:buSzPts val="800"/>
            </a:pPr>
            <a:endParaRPr sz="1050" dirty="0"/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7B70278-0261-4302-9F64-307695AD3C0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88540" y="1020252"/>
            <a:ext cx="4676800" cy="3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737034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iti_event slide template">
  <a:themeElements>
    <a:clrScheme name="Citi_corporate_sampleslides20120814 4">
      <a:dk1>
        <a:srgbClr val="53565A"/>
      </a:dk1>
      <a:lt1>
        <a:srgbClr val="FFFFFF"/>
      </a:lt1>
      <a:dk2>
        <a:srgbClr val="002D72"/>
      </a:dk2>
      <a:lt2>
        <a:srgbClr val="97999B"/>
      </a:lt2>
      <a:accent1>
        <a:srgbClr val="00BDF2"/>
      </a:accent1>
      <a:accent2>
        <a:srgbClr val="FFAA11"/>
      </a:accent2>
      <a:accent3>
        <a:srgbClr val="FFFFFF"/>
      </a:accent3>
      <a:accent4>
        <a:srgbClr val="46484C"/>
      </a:accent4>
      <a:accent5>
        <a:srgbClr val="AADBF7"/>
      </a:accent5>
      <a:accent6>
        <a:srgbClr val="E79A0E"/>
      </a:accent6>
      <a:hlink>
        <a:srgbClr val="FF0000"/>
      </a:hlink>
      <a:folHlink>
        <a:srgbClr val="890C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Deloitte">
      <a:dk1>
        <a:srgbClr val="000000"/>
      </a:dk1>
      <a:lt1>
        <a:srgbClr val="FFFFFF"/>
      </a:lt1>
      <a:dk2>
        <a:srgbClr val="002676"/>
      </a:dk2>
      <a:lt2>
        <a:srgbClr val="F2F2F2"/>
      </a:lt2>
      <a:accent1>
        <a:srgbClr val="92D400"/>
      </a:accent1>
      <a:accent2>
        <a:srgbClr val="00A1DE"/>
      </a:accent2>
      <a:accent3>
        <a:srgbClr val="72C7E7"/>
      </a:accent3>
      <a:accent4>
        <a:srgbClr val="3C8A2E"/>
      </a:accent4>
      <a:accent5>
        <a:srgbClr val="C9DD03"/>
      </a:accent5>
      <a:accent6>
        <a:srgbClr val="135FFF"/>
      </a:accent6>
      <a:hlink>
        <a:srgbClr val="135FFF"/>
      </a:hlink>
      <a:folHlink>
        <a:srgbClr val="00A1D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484</Words>
  <Application>Microsoft Office PowerPoint</Application>
  <PresentationFormat>On-screen Show (16:9)</PresentationFormat>
  <Paragraphs>203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30" baseType="lpstr">
      <vt:lpstr>Futura Lt BT</vt:lpstr>
      <vt:lpstr>Poppins</vt:lpstr>
      <vt:lpstr>Futura BdCn BT</vt:lpstr>
      <vt:lpstr>Open Sans</vt:lpstr>
      <vt:lpstr>Futura Hv BT</vt:lpstr>
      <vt:lpstr>Roboto</vt:lpstr>
      <vt:lpstr>Arial</vt:lpstr>
      <vt:lpstr>Futura Bk BT</vt:lpstr>
      <vt:lpstr>Carme</vt:lpstr>
      <vt:lpstr>Courier New</vt:lpstr>
      <vt:lpstr>Times New Roman</vt:lpstr>
      <vt:lpstr>PT Sans Narrow</vt:lpstr>
      <vt:lpstr>Calibri</vt:lpstr>
      <vt:lpstr>Tropic</vt:lpstr>
      <vt:lpstr>Citi_event slide template</vt:lpstr>
      <vt:lpstr>1_Office Theme</vt:lpstr>
      <vt:lpstr>PowerPoint Presentation</vt:lpstr>
      <vt:lpstr>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CitiVentures Innovation Challenge  CitiGo: The best guide to your future life</dc:title>
  <dc:creator>Ronak Patel</dc:creator>
  <cp:lastModifiedBy>Ronak Patel</cp:lastModifiedBy>
  <cp:revision>29</cp:revision>
  <dcterms:modified xsi:type="dcterms:W3CDTF">2018-02-15T19:01:21Z</dcterms:modified>
</cp:coreProperties>
</file>